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4" r:id="rId1"/>
  </p:sldMasterIdLst>
  <p:notesMasterIdLst>
    <p:notesMasterId r:id="rId40"/>
  </p:notesMasterIdLst>
  <p:sldIdLst>
    <p:sldId id="256" r:id="rId2"/>
    <p:sldId id="272" r:id="rId3"/>
    <p:sldId id="258" r:id="rId4"/>
    <p:sldId id="259" r:id="rId5"/>
    <p:sldId id="260" r:id="rId6"/>
    <p:sldId id="257" r:id="rId7"/>
    <p:sldId id="261" r:id="rId8"/>
    <p:sldId id="310" r:id="rId9"/>
    <p:sldId id="264" r:id="rId10"/>
    <p:sldId id="263" r:id="rId11"/>
    <p:sldId id="273" r:id="rId12"/>
    <p:sldId id="266" r:id="rId13"/>
    <p:sldId id="274" r:id="rId14"/>
    <p:sldId id="267" r:id="rId15"/>
    <p:sldId id="269" r:id="rId16"/>
    <p:sldId id="282" r:id="rId17"/>
    <p:sldId id="300" r:id="rId18"/>
    <p:sldId id="312" r:id="rId19"/>
    <p:sldId id="270" r:id="rId20"/>
    <p:sldId id="276" r:id="rId21"/>
    <p:sldId id="278" r:id="rId22"/>
    <p:sldId id="277" r:id="rId23"/>
    <p:sldId id="313" r:id="rId24"/>
    <p:sldId id="279" r:id="rId25"/>
    <p:sldId id="280" r:id="rId26"/>
    <p:sldId id="281" r:id="rId27"/>
    <p:sldId id="284" r:id="rId28"/>
    <p:sldId id="286" r:id="rId29"/>
    <p:sldId id="314" r:id="rId30"/>
    <p:sldId id="291" r:id="rId31"/>
    <p:sldId id="304" r:id="rId32"/>
    <p:sldId id="305" r:id="rId33"/>
    <p:sldId id="306" r:id="rId34"/>
    <p:sldId id="308" r:id="rId35"/>
    <p:sldId id="309" r:id="rId36"/>
    <p:sldId id="307" r:id="rId37"/>
    <p:sldId id="296" r:id="rId38"/>
    <p:sldId id="301" r:id="rId39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92DE"/>
    <a:srgbClr val="66FF33"/>
    <a:srgbClr val="CCFFFF"/>
    <a:srgbClr val="00FF99"/>
    <a:srgbClr val="CCCCFF"/>
    <a:srgbClr val="CC99FF"/>
    <a:srgbClr val="FFCC66"/>
    <a:srgbClr val="FFFF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55" autoAdjust="0"/>
  </p:normalViewPr>
  <p:slideViewPr>
    <p:cSldViewPr>
      <p:cViewPr>
        <p:scale>
          <a:sx n="51" d="100"/>
          <a:sy n="51" d="100"/>
        </p:scale>
        <p:origin x="-1212" y="93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84"/>
    </p:cViewPr>
  </p:sorterViewPr>
  <p:notesViewPr>
    <p:cSldViewPr>
      <p:cViewPr varScale="1">
        <p:scale>
          <a:sx n="55" d="100"/>
          <a:sy n="55" d="100"/>
        </p:scale>
        <p:origin x="-28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6B2A0-430C-4297-84A9-AD4F7A4AE057}" type="datetimeFigureOut">
              <a:rPr lang="es-MX" smtClean="0"/>
              <a:pPr/>
              <a:t>18/06/2013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B3AB2-80BE-44AF-A04A-CA6E02C26EF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38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B3AB2-80BE-44AF-A04A-CA6E02C26EF3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B3AB2-80BE-44AF-A04A-CA6E02C26EF3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B3AB2-80BE-44AF-A04A-CA6E02C26EF3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B3AB2-80BE-44AF-A04A-CA6E02C26EF3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B3AB2-80BE-44AF-A04A-CA6E02C26EF3}" type="slidenum">
              <a:rPr lang="es-MX" smtClean="0"/>
              <a:pPr/>
              <a:t>25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B3AB2-80BE-44AF-A04A-CA6E02C26EF3}" type="slidenum">
              <a:rPr lang="es-MX" smtClean="0"/>
              <a:pPr/>
              <a:t>29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8580" y="135467"/>
            <a:ext cx="6720840" cy="888661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F94A-434F-484B-81F0-99C686DB39EF}" type="datetimeFigureOut">
              <a:rPr lang="es-MX" smtClean="0"/>
              <a:pPr/>
              <a:t>18/06/2013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259081" y="3923469"/>
            <a:ext cx="5360948" cy="3285067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79489" y="3926179"/>
            <a:ext cx="892761" cy="327964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84536" y="4182211"/>
            <a:ext cx="682668" cy="2767584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4113" y="4074162"/>
            <a:ext cx="5210884" cy="2993812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40120" y="6167024"/>
            <a:ext cx="571500" cy="6096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EE165C-9895-4937-B101-6495D7FC220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406366" y="6079035"/>
            <a:ext cx="5066375" cy="885823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4228" y="4185920"/>
            <a:ext cx="5070651" cy="2770293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104" y="6197600"/>
            <a:ext cx="4914900" cy="6096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529" y="4302712"/>
            <a:ext cx="4972050" cy="16256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F94A-434F-484B-81F0-99C686DB39EF}" type="datetimeFigureOut">
              <a:rPr lang="es-MX" smtClean="0"/>
              <a:pPr/>
              <a:t>18/06/2013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65C-9895-4937-B101-6495D7FC220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46277" y="304800"/>
            <a:ext cx="1394460" cy="8163512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6419" y="468546"/>
            <a:ext cx="1254176" cy="7836023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86433" y="527237"/>
            <a:ext cx="1114148" cy="771864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508000"/>
            <a:ext cx="4629150" cy="772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F94A-434F-484B-81F0-99C686DB39EF}" type="datetimeFigureOut">
              <a:rPr lang="es-MX" smtClean="0"/>
              <a:pPr/>
              <a:t>18/06/2013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65C-9895-4937-B101-6495D7FC220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F94A-434F-484B-81F0-99C686DB39EF}" type="datetimeFigureOut">
              <a:rPr lang="es-MX" smtClean="0"/>
              <a:pPr/>
              <a:t>18/06/2013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65C-9895-4937-B101-6495D7FC220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8580" y="135467"/>
            <a:ext cx="6720840" cy="888661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F94A-434F-484B-81F0-99C686DB39EF}" type="datetimeFigureOut">
              <a:rPr lang="es-MX" smtClean="0"/>
              <a:pPr/>
              <a:t>18/06/2013</a:t>
            </a:fld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338982" y="3928533"/>
            <a:ext cx="6198870" cy="3285067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5742" y="4064001"/>
            <a:ext cx="6025350" cy="2993812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65C-9895-4937-B101-6495D7FC220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342" y="4267200"/>
            <a:ext cx="5772150" cy="17272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6622" y="6055361"/>
            <a:ext cx="5863590" cy="885823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342" y="6143348"/>
            <a:ext cx="5772150" cy="6983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6818" y="4165600"/>
            <a:ext cx="5863199" cy="2770293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96" y="544497"/>
            <a:ext cx="6195504" cy="138590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596" y="2292095"/>
            <a:ext cx="3028950" cy="587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292095"/>
            <a:ext cx="3028950" cy="587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F94A-434F-484B-81F0-99C686DB39EF}" type="datetimeFigureOut">
              <a:rPr lang="es-MX" smtClean="0"/>
              <a:pPr/>
              <a:t>18/06/2013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65C-9895-4937-B101-6495D7FC220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96" y="544497"/>
            <a:ext cx="6195504" cy="1385903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596" y="2296584"/>
            <a:ext cx="3030141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596" y="3251200"/>
            <a:ext cx="3030141" cy="49170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96584"/>
            <a:ext cx="3031331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251200"/>
            <a:ext cx="3031331" cy="49170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F94A-434F-484B-81F0-99C686DB39EF}" type="datetimeFigureOut">
              <a:rPr lang="es-MX" smtClean="0"/>
              <a:pPr/>
              <a:t>18/06/2013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65C-9895-4937-B101-6495D7FC220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F94A-434F-484B-81F0-99C686DB39EF}" type="datetimeFigureOut">
              <a:rPr lang="es-MX" smtClean="0"/>
              <a:pPr/>
              <a:t>18/06/2013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65C-9895-4937-B101-6495D7FC220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68580" y="135467"/>
            <a:ext cx="6720840" cy="888661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F94A-434F-484B-81F0-99C686DB39EF}" type="datetimeFigureOut">
              <a:rPr lang="es-MX" smtClean="0"/>
              <a:pPr/>
              <a:t>18/06/2013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65C-9895-4937-B101-6495D7FC220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68580" y="135467"/>
            <a:ext cx="6720840" cy="888661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914400"/>
            <a:ext cx="3429000" cy="7010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F94A-434F-484B-81F0-99C686DB39EF}" type="datetimeFigureOut">
              <a:rPr lang="es-MX" smtClean="0"/>
              <a:pPr/>
              <a:t>18/06/2013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65C-9895-4937-B101-6495D7FC220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420025" y="2007616"/>
            <a:ext cx="2037425" cy="4697984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7517" y="2189963"/>
            <a:ext cx="1862441" cy="43124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750" y="3962400"/>
            <a:ext cx="1723976" cy="23368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50" y="2312416"/>
            <a:ext cx="1723976" cy="1588827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8580" y="135467"/>
            <a:ext cx="6720840" cy="888661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350" y="828583"/>
            <a:ext cx="5829300" cy="5775419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F94A-434F-484B-81F0-99C686DB39EF}" type="datetimeFigureOut">
              <a:rPr lang="es-MX" smtClean="0"/>
              <a:pPr/>
              <a:t>18/06/2013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165C-9895-4937-B101-6495D7FC220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514350" y="6604000"/>
            <a:ext cx="5829300" cy="1828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1500" y="6705600"/>
            <a:ext cx="5700574" cy="160389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685800" y="7518400"/>
            <a:ext cx="5496386" cy="602261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4192" y="6766560"/>
            <a:ext cx="5959602" cy="146304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217" y="7542075"/>
            <a:ext cx="5433552" cy="5356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07201"/>
            <a:ext cx="5496386" cy="697391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68580" y="135467"/>
            <a:ext cx="6720840" cy="888661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36801"/>
            <a:ext cx="6172200" cy="583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77F94A-434F-484B-81F0-99C686DB39EF}" type="datetimeFigureOut">
              <a:rPr lang="es-MX" smtClean="0"/>
              <a:pPr/>
              <a:t>18/06/2013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8EE165C-9895-4937-B101-6495D7FC220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205740" y="370888"/>
            <a:ext cx="6446520" cy="176784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647" y="497150"/>
            <a:ext cx="6285390" cy="1491449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596" y="544497"/>
            <a:ext cx="6195504" cy="1385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videos%20LEO\Fomento%20de%20la%20lectura.%20Una%20buena%20y%20una%20mala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videos%202\Spot%20de%20la%20Biblioteca%20Central%20de%20la%20Usach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NOWBREEZER\Desktop\videos%20jicote\El%20Trabajo%20en%20Equipo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mx/search?q=Francisco+Gabilondo+Soler,+Cri-Cri&amp;oi=ddle&amp;ct=Francisco_Gavilondo_Soler-2012-h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NOWBREEZER\Desktop\videos%205\Pablo%20Neruda%20-%20Me%20gustas%20cuando%20callas.mp4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2656" y="0"/>
            <a:ext cx="6237312" cy="244827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s-MX" sz="3100" dirty="0" smtClean="0">
                <a:solidFill>
                  <a:schemeClr val="tx1"/>
                </a:solidFill>
              </a:rPr>
              <a:t>UNIDAD DOS</a:t>
            </a:r>
            <a:br>
              <a:rPr lang="es-MX" sz="3100" dirty="0" smtClean="0">
                <a:solidFill>
                  <a:schemeClr val="tx1"/>
                </a:solidFill>
              </a:rPr>
            </a:br>
            <a:r>
              <a:rPr lang="es-MX" sz="3100" i="1" dirty="0" smtClean="0">
                <a:solidFill>
                  <a:schemeClr val="tx1"/>
                </a:solidFill>
              </a:rPr>
              <a:t>La </a:t>
            </a:r>
            <a:r>
              <a:rPr lang="es-MX" sz="3100" i="1" dirty="0" smtClean="0">
                <a:solidFill>
                  <a:schemeClr val="tx1"/>
                </a:solidFill>
              </a:rPr>
              <a:t>lectura</a:t>
            </a:r>
            <a:r>
              <a:rPr lang="es-MX" sz="3100" i="1" dirty="0" smtClean="0">
                <a:solidFill>
                  <a:schemeClr val="tx1"/>
                </a:solidFill>
              </a:rPr>
              <a:t/>
            </a:r>
            <a:br>
              <a:rPr lang="es-MX" sz="3100" i="1" dirty="0" smtClean="0">
                <a:solidFill>
                  <a:schemeClr val="tx1"/>
                </a:solidFill>
              </a:rPr>
            </a:br>
            <a:r>
              <a:rPr lang="es-MX" sz="3100" i="1" dirty="0" smtClean="0">
                <a:solidFill>
                  <a:schemeClr val="tx1"/>
                </a:solidFill>
              </a:rPr>
              <a:t>(Comprensión lectora)</a:t>
            </a:r>
            <a:br>
              <a:rPr lang="es-MX" sz="3100" i="1" dirty="0" smtClean="0">
                <a:solidFill>
                  <a:schemeClr val="tx1"/>
                </a:solidFill>
              </a:rPr>
            </a:br>
            <a:endParaRPr lang="es-MX" sz="4400" i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i2.esmas.com/2012/01/24/328579/lectura-y-rompecabezas-protegen-de-alzheimer-300x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3491880"/>
            <a:ext cx="6192688" cy="368097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9208" y="0"/>
            <a:ext cx="6172200" cy="1944216"/>
          </a:xfrm>
          <a:solidFill>
            <a:srgbClr val="CCFFFF"/>
          </a:solidFill>
        </p:spPr>
        <p:txBody>
          <a:bodyPr>
            <a:noAutofit/>
          </a:bodyPr>
          <a:lstStyle/>
          <a:p>
            <a:pPr algn="ctr"/>
            <a:r>
              <a:rPr lang="es-MX" sz="3200" b="1" i="1" dirty="0" smtClean="0">
                <a:solidFill>
                  <a:srgbClr val="FF0000"/>
                </a:solidFill>
              </a:rPr>
              <a:t/>
            </a:r>
            <a:br>
              <a:rPr lang="es-MX" sz="3200" b="1" i="1" dirty="0" smtClean="0">
                <a:solidFill>
                  <a:srgbClr val="FF0000"/>
                </a:solidFill>
              </a:rPr>
            </a:br>
            <a:r>
              <a:rPr lang="es-MX" sz="3200" b="1" i="1" dirty="0">
                <a:solidFill>
                  <a:srgbClr val="FF0000"/>
                </a:solidFill>
              </a:rPr>
              <a:t/>
            </a:r>
            <a:br>
              <a:rPr lang="es-MX" sz="3200" b="1" i="1" dirty="0">
                <a:solidFill>
                  <a:srgbClr val="FF0000"/>
                </a:solidFill>
              </a:rPr>
            </a:br>
            <a:r>
              <a:rPr lang="es-MX" sz="3200" b="1" i="1" dirty="0" smtClean="0">
                <a:solidFill>
                  <a:srgbClr val="FF0000"/>
                </a:solidFill>
              </a:rPr>
              <a:t>Tema </a:t>
            </a:r>
            <a:r>
              <a:rPr lang="es-MX" sz="3200" b="1" i="1" dirty="0" smtClean="0">
                <a:solidFill>
                  <a:srgbClr val="FF0000"/>
                </a:solidFill>
              </a:rPr>
              <a:t>tres:</a:t>
            </a:r>
            <a:r>
              <a:rPr lang="es-MX" sz="3200" b="1" i="1" dirty="0" smtClean="0">
                <a:solidFill>
                  <a:schemeClr val="tx1"/>
                </a:solidFill>
              </a:rPr>
              <a:t/>
            </a:r>
            <a:br>
              <a:rPr lang="es-MX" sz="3200" b="1" i="1" dirty="0" smtClean="0">
                <a:solidFill>
                  <a:schemeClr val="tx1"/>
                </a:solidFill>
              </a:rPr>
            </a:br>
            <a:r>
              <a:rPr lang="es-MX" sz="3200" b="1" i="1" dirty="0" smtClean="0">
                <a:solidFill>
                  <a:schemeClr val="tx1"/>
                </a:solidFill>
              </a:rPr>
              <a:t>Características de la lectura</a:t>
            </a:r>
            <a:r>
              <a:rPr lang="es-MX" sz="4000" b="1" i="1" dirty="0" smtClean="0">
                <a:solidFill>
                  <a:schemeClr val="tx1"/>
                </a:solidFill>
              </a:rPr>
              <a:t/>
            </a:r>
            <a:br>
              <a:rPr lang="es-MX" sz="4000" b="1" i="1" dirty="0" smtClean="0">
                <a:solidFill>
                  <a:schemeClr val="tx1"/>
                </a:solidFill>
              </a:rPr>
            </a:br>
            <a:endParaRPr lang="es-MX" sz="4000" b="1" i="1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6632" y="1681802"/>
            <a:ext cx="65973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800" b="1" dirty="0" smtClean="0"/>
          </a:p>
          <a:p>
            <a:pPr algn="ctr"/>
            <a:r>
              <a:rPr lang="es-MX" sz="2800" b="1" dirty="0" smtClean="0"/>
              <a:t>Es </a:t>
            </a:r>
            <a:r>
              <a:rPr lang="es-MX" sz="2800" b="1" dirty="0" smtClean="0">
                <a:solidFill>
                  <a:srgbClr val="FF0000"/>
                </a:solidFill>
              </a:rPr>
              <a:t>INTERACTIVA </a:t>
            </a:r>
            <a:r>
              <a:rPr lang="es-MX" sz="2800" b="1" dirty="0" smtClean="0"/>
              <a:t>por que el lector </a:t>
            </a:r>
            <a:r>
              <a:rPr lang="es-MX" sz="2800" b="1" dirty="0" smtClean="0"/>
              <a:t>deduce información en forma simultánea.</a:t>
            </a:r>
          </a:p>
          <a:p>
            <a:pPr algn="ctr"/>
            <a:endParaRPr lang="es-MX" sz="2800" b="1" dirty="0" smtClean="0"/>
          </a:p>
          <a:p>
            <a:pPr algn="ctr"/>
            <a:r>
              <a:rPr lang="es-MX" sz="2800" b="1" dirty="0" smtClean="0"/>
              <a:t>• Es </a:t>
            </a:r>
            <a:r>
              <a:rPr lang="es-MX" sz="2800" b="1" dirty="0" smtClean="0">
                <a:solidFill>
                  <a:srgbClr val="FF0000"/>
                </a:solidFill>
              </a:rPr>
              <a:t>PROCESADA </a:t>
            </a:r>
            <a:r>
              <a:rPr lang="es-MX" sz="2800" b="1" dirty="0" smtClean="0"/>
              <a:t>por que cada lector la asimila de  manera diferente.</a:t>
            </a:r>
          </a:p>
          <a:p>
            <a:pPr algn="ctr"/>
            <a:endParaRPr lang="es-MX" sz="2800" b="1" dirty="0" smtClean="0"/>
          </a:p>
          <a:p>
            <a:pPr algn="ctr"/>
            <a:r>
              <a:rPr lang="es-MX" sz="2800" b="1" dirty="0" smtClean="0"/>
              <a:t>• Es </a:t>
            </a:r>
            <a:r>
              <a:rPr lang="es-MX" sz="2800" b="1" dirty="0" smtClean="0">
                <a:solidFill>
                  <a:srgbClr val="FF0000"/>
                </a:solidFill>
              </a:rPr>
              <a:t>ESTRATÉGICA </a:t>
            </a:r>
            <a:r>
              <a:rPr lang="es-MX" sz="2800" b="1" dirty="0" smtClean="0"/>
              <a:t>por que el lector supervisa su propia comprensión.</a:t>
            </a:r>
            <a:endParaRPr lang="es-MX" sz="2800" b="1" dirty="0"/>
          </a:p>
        </p:txBody>
      </p:sp>
      <p:pic>
        <p:nvPicPr>
          <p:cNvPr id="3074" name="Picture 2" descr="http://www.sanarte.cl/wp-content/uploads/2008/12/lec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776" y="6576301"/>
            <a:ext cx="4896544" cy="231617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52" y="0"/>
            <a:ext cx="6775748" cy="246278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800" b="1" i="1" dirty="0" smtClean="0">
                <a:solidFill>
                  <a:schemeClr val="tx1"/>
                </a:solidFill>
              </a:rPr>
              <a:t/>
            </a:r>
            <a:br>
              <a:rPr lang="es-MX" sz="4800" b="1" i="1" dirty="0" smtClean="0">
                <a:solidFill>
                  <a:schemeClr val="tx1"/>
                </a:solidFill>
              </a:rPr>
            </a:br>
            <a:r>
              <a:rPr lang="es-MX" sz="4800" b="1" i="1" dirty="0" smtClean="0">
                <a:solidFill>
                  <a:schemeClr val="tx1"/>
                </a:solidFill>
              </a:rPr>
              <a:t>“¿Qué pasó con la lectura”</a:t>
            </a:r>
            <a:r>
              <a:rPr lang="es-MX" dirty="0" smtClean="0">
                <a:solidFill>
                  <a:schemeClr val="tx1"/>
                </a:solidFill>
              </a:rPr>
              <a:t/>
            </a:r>
            <a:br>
              <a:rPr lang="es-MX" dirty="0" smtClean="0">
                <a:solidFill>
                  <a:schemeClr val="tx1"/>
                </a:solidFill>
              </a:rPr>
            </a:br>
            <a:r>
              <a:rPr lang="es-MX" sz="4000" b="1" dirty="0" smtClean="0">
                <a:solidFill>
                  <a:srgbClr val="FF0000"/>
                </a:solidFill>
              </a:rPr>
              <a:t>Video 4</a:t>
            </a:r>
            <a:endParaRPr lang="es-MX" sz="4000" b="1" dirty="0">
              <a:solidFill>
                <a:srgbClr val="FF0000"/>
              </a:solidFill>
            </a:endParaRPr>
          </a:p>
        </p:txBody>
      </p:sp>
      <p:pic>
        <p:nvPicPr>
          <p:cNvPr id="6" name="Fomento de la lectura. Una buena y una mal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05190" y="4109387"/>
            <a:ext cx="3047619" cy="228571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907704"/>
          </a:xfrm>
          <a:solidFill>
            <a:srgbClr val="CC99FF"/>
          </a:solidFill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solidFill>
                  <a:srgbClr val="7030A0"/>
                </a:solidFill>
              </a:rPr>
              <a:t/>
            </a:r>
            <a:br>
              <a:rPr lang="es-MX" b="1" dirty="0" smtClean="0">
                <a:solidFill>
                  <a:srgbClr val="7030A0"/>
                </a:solidFill>
              </a:rPr>
            </a:br>
            <a:r>
              <a:rPr lang="es-MX" b="1" dirty="0" smtClean="0">
                <a:solidFill>
                  <a:srgbClr val="7030A0"/>
                </a:solidFill>
              </a:rPr>
              <a:t>Tema </a:t>
            </a:r>
            <a:r>
              <a:rPr lang="es-MX" b="1" dirty="0" smtClean="0">
                <a:solidFill>
                  <a:srgbClr val="7030A0"/>
                </a:solidFill>
              </a:rPr>
              <a:t>cuatro:</a:t>
            </a:r>
            <a:br>
              <a:rPr lang="es-MX" b="1" dirty="0" smtClean="0">
                <a:solidFill>
                  <a:srgbClr val="7030A0"/>
                </a:solidFill>
              </a:rPr>
            </a:br>
            <a:r>
              <a:rPr lang="es-MX" b="1" dirty="0" smtClean="0">
                <a:solidFill>
                  <a:schemeClr val="tx1"/>
                </a:solidFill>
              </a:rPr>
              <a:t>Propósitos </a:t>
            </a:r>
            <a:r>
              <a:rPr lang="es-MX" b="1" dirty="0" smtClean="0">
                <a:solidFill>
                  <a:schemeClr val="tx1"/>
                </a:solidFill>
              </a:rPr>
              <a:t>de la lectura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979712"/>
            <a:ext cx="6858000" cy="3312368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s-MX" sz="2400" b="1" dirty="0" smtClean="0">
                <a:solidFill>
                  <a:schemeClr val="tx1"/>
                </a:solidFill>
              </a:rPr>
              <a:t>¿</a:t>
            </a:r>
            <a:r>
              <a:rPr lang="es-MX" sz="2400" b="1" dirty="0" smtClean="0">
                <a:solidFill>
                  <a:schemeClr val="tx1"/>
                </a:solidFill>
              </a:rPr>
              <a:t>Por qué las personas leen? </a:t>
            </a:r>
          </a:p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La lectura tiene un medio y un fin.</a:t>
            </a:r>
          </a:p>
          <a:p>
            <a:pPr algn="ctr"/>
            <a:endParaRPr lang="es-MX" sz="2000" b="1" dirty="0" smtClean="0">
              <a:solidFill>
                <a:schemeClr val="tx1"/>
              </a:solidFill>
            </a:endParaRPr>
          </a:p>
          <a:p>
            <a:pPr algn="ctr"/>
            <a:r>
              <a:rPr lang="es-MX" sz="2000" b="1" i="1" dirty="0" smtClean="0">
                <a:solidFill>
                  <a:schemeClr val="tx1"/>
                </a:solidFill>
              </a:rPr>
              <a:t>Como medio </a:t>
            </a:r>
            <a:r>
              <a:rPr lang="es-MX" sz="2000" b="1" dirty="0" smtClean="0">
                <a:solidFill>
                  <a:schemeClr val="tx1"/>
                </a:solidFill>
              </a:rPr>
              <a:t>sirve para obtener información. Como fin se realiza para comprender  e interpretar  lo escrito. </a:t>
            </a:r>
          </a:p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Se lee un periódico, un texto científico para informarse, para saber , pero se lee un cuento, un poema, una novela, por placer estético e intelectual.</a:t>
            </a:r>
          </a:p>
        </p:txBody>
      </p:sp>
      <p:pic>
        <p:nvPicPr>
          <p:cNvPr id="22530" name="Picture 2" descr="http://2.bp.blogspot.com/-dQpjGyUxLi4/TuAjVyWDHcI/AAAAAAAADcg/jAHNS5U-kGo/s1600/paisdel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04" y="5365213"/>
            <a:ext cx="5400600" cy="36712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979712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ctr"/>
            <a:r>
              <a:rPr lang="es-MX" sz="3100" b="1" i="1" dirty="0" smtClean="0">
                <a:solidFill>
                  <a:schemeClr val="tx1"/>
                </a:solidFill>
              </a:rPr>
              <a:t>“</a:t>
            </a:r>
            <a:r>
              <a:rPr lang="es-MX" sz="3100" b="1" i="1" dirty="0" smtClean="0">
                <a:solidFill>
                  <a:schemeClr val="tx1"/>
                </a:solidFill>
              </a:rPr>
              <a:t>El libro”</a:t>
            </a:r>
            <a:r>
              <a:rPr lang="es-MX" sz="3100" b="1" dirty="0" smtClean="0">
                <a:solidFill>
                  <a:schemeClr val="tx1"/>
                </a:solidFill>
              </a:rPr>
              <a:t/>
            </a:r>
            <a:br>
              <a:rPr lang="es-MX" sz="3100" b="1" dirty="0" smtClean="0">
                <a:solidFill>
                  <a:schemeClr val="tx1"/>
                </a:solidFill>
              </a:rPr>
            </a:br>
            <a:r>
              <a:rPr lang="es-MX" b="1" dirty="0" smtClean="0">
                <a:solidFill>
                  <a:srgbClr val="FF0000"/>
                </a:solidFill>
              </a:rPr>
              <a:t>Video 5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6" name="Spot de la Biblioteca Central de la Usach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05190" y="4109387"/>
            <a:ext cx="3047619" cy="228571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3717540" y="3797660"/>
            <a:ext cx="8748464" cy="1944216"/>
          </a:xfrm>
          <a:solidFill>
            <a:srgbClr val="CCFFFF"/>
          </a:solidFill>
        </p:spPr>
        <p:txBody>
          <a:bodyPr>
            <a:noAutofit/>
          </a:bodyPr>
          <a:lstStyle/>
          <a:p>
            <a:pPr algn="ctr"/>
            <a:r>
              <a:rPr lang="es-MX" sz="4800" b="1" i="1" dirty="0" smtClean="0">
                <a:solidFill>
                  <a:srgbClr val="7030A0"/>
                </a:solidFill>
              </a:rPr>
              <a:t>Tema cinco:</a:t>
            </a:r>
            <a:r>
              <a:rPr lang="es-MX" sz="6600" b="1" i="1" dirty="0" smtClean="0">
                <a:solidFill>
                  <a:schemeClr val="tx1"/>
                </a:solidFill>
              </a:rPr>
              <a:t/>
            </a:r>
            <a:br>
              <a:rPr lang="es-MX" sz="6600" b="1" i="1" dirty="0" smtClean="0">
                <a:solidFill>
                  <a:schemeClr val="tx1"/>
                </a:solidFill>
              </a:rPr>
            </a:br>
            <a:r>
              <a:rPr lang="es-MX" sz="2800" b="1" i="1" dirty="0" smtClean="0">
                <a:solidFill>
                  <a:schemeClr val="tx1"/>
                </a:solidFill>
              </a:rPr>
              <a:t>Habilidades</a:t>
            </a:r>
            <a:r>
              <a:rPr lang="es-MX" sz="6600" b="1" i="1" dirty="0" smtClean="0">
                <a:solidFill>
                  <a:schemeClr val="tx1"/>
                </a:solidFill>
              </a:rPr>
              <a:t> de lectura</a:t>
            </a:r>
            <a:endParaRPr lang="es-MX" sz="6600" b="1" i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40768" y="102270"/>
            <a:ext cx="55172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 </a:t>
            </a:r>
            <a:r>
              <a:rPr lang="es-MX" sz="2800" b="1" dirty="0" smtClean="0"/>
              <a:t>1. </a:t>
            </a:r>
            <a:r>
              <a:rPr lang="es-MX" sz="2800" b="1" i="1" dirty="0" smtClean="0"/>
              <a:t>ESTABLECER</a:t>
            </a:r>
          </a:p>
          <a:p>
            <a:pPr algn="ctr"/>
            <a:r>
              <a:rPr lang="es-MX" sz="2800" b="1" dirty="0" smtClean="0"/>
              <a:t>el propósito de la lectura.</a:t>
            </a:r>
          </a:p>
          <a:p>
            <a:pPr algn="ctr"/>
            <a:endParaRPr lang="es-MX" sz="2800" b="1" dirty="0" smtClean="0"/>
          </a:p>
          <a:p>
            <a:pPr algn="ctr"/>
            <a:r>
              <a:rPr lang="es-MX" sz="2800" b="1" dirty="0" smtClean="0"/>
              <a:t>2. </a:t>
            </a:r>
            <a:r>
              <a:rPr lang="es-MX" sz="2800" b="1" i="1" dirty="0" smtClean="0"/>
              <a:t>ACTIVAR</a:t>
            </a:r>
          </a:p>
          <a:p>
            <a:pPr algn="ctr"/>
            <a:r>
              <a:rPr lang="es-MX" sz="2800" b="1" dirty="0" smtClean="0"/>
              <a:t>el conocimiento previo.</a:t>
            </a:r>
          </a:p>
          <a:p>
            <a:pPr algn="ctr"/>
            <a:endParaRPr lang="es-MX" sz="2800" b="1" dirty="0" smtClean="0"/>
          </a:p>
          <a:p>
            <a:pPr algn="ctr"/>
            <a:r>
              <a:rPr lang="es-MX" sz="2800" b="1" dirty="0" smtClean="0"/>
              <a:t>3. </a:t>
            </a:r>
            <a:r>
              <a:rPr lang="es-MX" sz="2800" b="1" i="1" dirty="0" smtClean="0"/>
              <a:t>DETERMINAR</a:t>
            </a:r>
          </a:p>
          <a:p>
            <a:pPr algn="ctr"/>
            <a:r>
              <a:rPr lang="es-MX" sz="2800" b="1" dirty="0" smtClean="0"/>
              <a:t>el significado de palabras.</a:t>
            </a:r>
          </a:p>
          <a:p>
            <a:pPr algn="ctr"/>
            <a:endParaRPr lang="es-MX" sz="2800" b="1" dirty="0" smtClean="0"/>
          </a:p>
          <a:p>
            <a:pPr algn="ctr"/>
            <a:r>
              <a:rPr lang="es-MX" sz="2800" b="1" dirty="0" smtClean="0"/>
              <a:t>4. </a:t>
            </a:r>
            <a:r>
              <a:rPr lang="es-MX" sz="2800" b="1" i="1" dirty="0" smtClean="0"/>
              <a:t>IDENTIFICAR </a:t>
            </a:r>
            <a:r>
              <a:rPr lang="es-MX" sz="2800" b="1" dirty="0" smtClean="0"/>
              <a:t>las ideas principales.</a:t>
            </a:r>
          </a:p>
          <a:p>
            <a:pPr algn="ctr"/>
            <a:endParaRPr lang="es-MX" sz="2800" b="1" dirty="0" smtClean="0"/>
          </a:p>
          <a:p>
            <a:pPr algn="ctr"/>
            <a:r>
              <a:rPr lang="es-MX" sz="2800" b="1" dirty="0" smtClean="0"/>
              <a:t>5. </a:t>
            </a:r>
            <a:r>
              <a:rPr lang="es-MX" sz="2800" b="1" i="1" dirty="0" smtClean="0"/>
              <a:t>COMPRENDER</a:t>
            </a:r>
            <a:r>
              <a:rPr lang="es-MX" sz="2800" b="1" dirty="0" smtClean="0"/>
              <a:t>  lo leído. </a:t>
            </a:r>
            <a:endParaRPr lang="es-MX" sz="2800" b="1" dirty="0"/>
          </a:p>
        </p:txBody>
      </p:sp>
      <p:pic>
        <p:nvPicPr>
          <p:cNvPr id="1026" name="Picture 2" descr="http://www.escribirte.com.ar/blogs/user/lapoesiaestaenlatv/bannerlibroli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800" y="5940152"/>
            <a:ext cx="5040560" cy="31417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008" y="35496"/>
            <a:ext cx="6741368" cy="2232248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r>
              <a:rPr lang="es-MX" sz="4400" b="1" i="1" dirty="0" smtClean="0">
                <a:solidFill>
                  <a:srgbClr val="FF0000"/>
                </a:solidFill>
              </a:rPr>
              <a:t/>
            </a:r>
            <a:br>
              <a:rPr lang="es-MX" sz="4400" b="1" i="1" dirty="0" smtClean="0">
                <a:solidFill>
                  <a:srgbClr val="FF0000"/>
                </a:solidFill>
              </a:rPr>
            </a:br>
            <a:r>
              <a:rPr lang="es-MX" sz="4400" b="1" i="1" dirty="0">
                <a:solidFill>
                  <a:srgbClr val="FF0000"/>
                </a:solidFill>
              </a:rPr>
              <a:t/>
            </a:r>
            <a:br>
              <a:rPr lang="es-MX" sz="4400" b="1" i="1" dirty="0">
                <a:solidFill>
                  <a:srgbClr val="FF0000"/>
                </a:solidFill>
              </a:rPr>
            </a:br>
            <a:r>
              <a:rPr lang="es-MX" sz="4400" b="1" i="1" dirty="0" smtClean="0">
                <a:solidFill>
                  <a:srgbClr val="FF0000"/>
                </a:solidFill>
              </a:rPr>
              <a:t/>
            </a:r>
            <a:br>
              <a:rPr lang="es-MX" sz="4400" b="1" i="1" dirty="0" smtClean="0">
                <a:solidFill>
                  <a:srgbClr val="FF0000"/>
                </a:solidFill>
              </a:rPr>
            </a:br>
            <a:r>
              <a:rPr lang="es-MX" sz="5400" b="1" i="1" dirty="0" smtClean="0">
                <a:solidFill>
                  <a:schemeClr val="tx1"/>
                </a:solidFill>
              </a:rPr>
              <a:t/>
            </a:r>
            <a:br>
              <a:rPr lang="es-MX" sz="5400" b="1" i="1" dirty="0" smtClean="0">
                <a:solidFill>
                  <a:schemeClr val="tx1"/>
                </a:solidFill>
              </a:rPr>
            </a:br>
            <a:r>
              <a:rPr lang="es-MX" sz="5400" b="1" i="1" dirty="0">
                <a:solidFill>
                  <a:schemeClr val="tx1"/>
                </a:solidFill>
              </a:rPr>
              <a:t/>
            </a:r>
            <a:br>
              <a:rPr lang="es-MX" sz="5400" b="1" i="1" dirty="0">
                <a:solidFill>
                  <a:schemeClr val="tx1"/>
                </a:solidFill>
              </a:rPr>
            </a:br>
            <a:r>
              <a:rPr lang="es-MX" sz="5400" b="1" i="1" dirty="0">
                <a:solidFill>
                  <a:schemeClr val="tx1"/>
                </a:solidFill>
              </a:rPr>
              <a:t/>
            </a:r>
            <a:br>
              <a:rPr lang="es-MX" sz="5400" b="1" i="1" dirty="0">
                <a:solidFill>
                  <a:schemeClr val="tx1"/>
                </a:solidFill>
              </a:rPr>
            </a:br>
            <a:r>
              <a:rPr lang="es-MX" sz="3600" b="1" i="1" dirty="0" smtClean="0">
                <a:solidFill>
                  <a:schemeClr val="tx1"/>
                </a:solidFill>
              </a:rPr>
              <a:t>Tema </a:t>
            </a:r>
            <a:r>
              <a:rPr lang="es-MX" sz="3600" b="1" i="1" dirty="0">
                <a:solidFill>
                  <a:schemeClr val="tx1"/>
                </a:solidFill>
              </a:rPr>
              <a:t>seis:</a:t>
            </a:r>
            <a:br>
              <a:rPr lang="es-MX" sz="3600" b="1" i="1" dirty="0">
                <a:solidFill>
                  <a:schemeClr val="tx1"/>
                </a:solidFill>
              </a:rPr>
            </a:br>
            <a:r>
              <a:rPr lang="es-MX" sz="3600" b="1" i="1" dirty="0">
                <a:solidFill>
                  <a:schemeClr val="tx1"/>
                </a:solidFill>
              </a:rPr>
              <a:t>Fases de la </a:t>
            </a:r>
            <a:r>
              <a:rPr lang="es-MX" sz="3600" b="1" i="1" dirty="0" smtClean="0">
                <a:solidFill>
                  <a:schemeClr val="tx1"/>
                </a:solidFill>
              </a:rPr>
              <a:t>lectura</a:t>
            </a:r>
            <a:br>
              <a:rPr lang="es-MX" sz="3600" b="1" i="1" dirty="0" smtClean="0">
                <a:solidFill>
                  <a:schemeClr val="tx1"/>
                </a:solidFill>
              </a:rPr>
            </a:br>
            <a:r>
              <a:rPr lang="es-MX" sz="3600" b="1" i="1" dirty="0">
                <a:solidFill>
                  <a:schemeClr val="tx1"/>
                </a:solidFill>
              </a:rPr>
              <a:t/>
            </a:r>
            <a:br>
              <a:rPr lang="es-MX" sz="3600" b="1" i="1" dirty="0">
                <a:solidFill>
                  <a:schemeClr val="tx1"/>
                </a:solidFill>
              </a:rPr>
            </a:br>
            <a:r>
              <a:rPr lang="es-MX" sz="3600" b="1" i="1" dirty="0">
                <a:solidFill>
                  <a:srgbClr val="C00000"/>
                </a:solidFill>
              </a:rPr>
              <a:t/>
            </a:r>
            <a:br>
              <a:rPr lang="es-MX" sz="3600" b="1" i="1" dirty="0">
                <a:solidFill>
                  <a:srgbClr val="C00000"/>
                </a:solidFill>
              </a:rPr>
            </a:br>
            <a:r>
              <a:rPr lang="es-MX" sz="2200" b="1" i="1" dirty="0" smtClean="0">
                <a:solidFill>
                  <a:schemeClr val="tx1"/>
                </a:solidFill>
              </a:rPr>
              <a:t>1ª</a:t>
            </a:r>
            <a:r>
              <a:rPr lang="es-MX" sz="2200" b="1" i="1" dirty="0" smtClean="0">
                <a:solidFill>
                  <a:schemeClr val="tx1"/>
                </a:solidFill>
              </a:rPr>
              <a:t>. Fase-LECTURA EXPLORATIVA- Valorar el texto.</a:t>
            </a:r>
            <a:br>
              <a:rPr lang="es-MX" sz="2200" b="1" i="1" dirty="0" smtClean="0">
                <a:solidFill>
                  <a:schemeClr val="tx1"/>
                </a:solidFill>
              </a:rPr>
            </a:br>
            <a:r>
              <a:rPr lang="es-MX" sz="2200" b="1" i="1" dirty="0" smtClean="0">
                <a:solidFill>
                  <a:schemeClr val="tx1"/>
                </a:solidFill>
              </a:rPr>
              <a:t/>
            </a:r>
            <a:br>
              <a:rPr lang="es-MX" sz="2200" b="1" i="1" dirty="0" smtClean="0">
                <a:solidFill>
                  <a:schemeClr val="tx1"/>
                </a:solidFill>
              </a:rPr>
            </a:br>
            <a:r>
              <a:rPr lang="es-MX" sz="2200" b="1" i="1" dirty="0" smtClean="0">
                <a:solidFill>
                  <a:schemeClr val="tx1"/>
                </a:solidFill>
              </a:rPr>
              <a:t>2a. Fase – LECTURA GLOBAL– Comprender y resumir el texto.</a:t>
            </a:r>
            <a:br>
              <a:rPr lang="es-MX" sz="2200" b="1" i="1" dirty="0" smtClean="0">
                <a:solidFill>
                  <a:schemeClr val="tx1"/>
                </a:solidFill>
              </a:rPr>
            </a:br>
            <a:r>
              <a:rPr lang="es-MX" sz="2200" b="1" i="1" dirty="0" smtClean="0">
                <a:solidFill>
                  <a:schemeClr val="tx1"/>
                </a:solidFill>
              </a:rPr>
              <a:t/>
            </a:r>
            <a:br>
              <a:rPr lang="es-MX" sz="2200" b="1" i="1" dirty="0" smtClean="0">
                <a:solidFill>
                  <a:schemeClr val="tx1"/>
                </a:solidFill>
              </a:rPr>
            </a:br>
            <a:r>
              <a:rPr lang="es-MX" sz="2200" b="1" i="1" dirty="0" smtClean="0">
                <a:solidFill>
                  <a:schemeClr val="tx1"/>
                </a:solidFill>
              </a:rPr>
              <a:t>3ª. Fase – LECTURA ANALITICA – Analizar y resumir un texto.</a:t>
            </a:r>
            <a:br>
              <a:rPr lang="es-MX" sz="2200" b="1" i="1" dirty="0" smtClean="0">
                <a:solidFill>
                  <a:schemeClr val="tx1"/>
                </a:solidFill>
              </a:rPr>
            </a:br>
            <a:r>
              <a:rPr lang="es-MX" sz="2200" b="1" i="1" dirty="0" smtClean="0">
                <a:solidFill>
                  <a:schemeClr val="tx1"/>
                </a:solidFill>
              </a:rPr>
              <a:t/>
            </a:r>
            <a:br>
              <a:rPr lang="es-MX" sz="2200" b="1" i="1" dirty="0" smtClean="0">
                <a:solidFill>
                  <a:schemeClr val="tx1"/>
                </a:solidFill>
              </a:rPr>
            </a:br>
            <a:r>
              <a:rPr lang="es-MX" sz="2200" b="1" i="1" dirty="0" smtClean="0">
                <a:solidFill>
                  <a:schemeClr val="tx1"/>
                </a:solidFill>
              </a:rPr>
              <a:t>4ª. Fase – LECTURA CRÍTICA– Interpretar y aplicar lo leído</a:t>
            </a:r>
            <a:r>
              <a:rPr lang="es-MX" sz="2200" b="1" i="1" dirty="0" smtClean="0">
                <a:solidFill>
                  <a:srgbClr val="FF0000"/>
                </a:solidFill>
              </a:rPr>
              <a:t>.</a:t>
            </a:r>
            <a:endParaRPr lang="es-MX" sz="2200" b="1" i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://www.complejoideal.com/opencms751/export/sites/ideal/galerias/alcalaEduca/Imagenes/carteles/arbol_2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04" y="6053351"/>
            <a:ext cx="4680520" cy="26951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23664"/>
            <a:ext cx="6172200" cy="1956048"/>
          </a:xfrm>
          <a:solidFill>
            <a:srgbClr val="FFFF99"/>
          </a:solidFill>
        </p:spPr>
        <p:txBody>
          <a:bodyPr>
            <a:noAutofit/>
          </a:bodyPr>
          <a:lstStyle/>
          <a:p>
            <a:pPr algn="ctr"/>
            <a:r>
              <a:rPr lang="es-MX" sz="3200" b="1" dirty="0" smtClean="0">
                <a:solidFill>
                  <a:srgbClr val="FF0000"/>
                </a:solidFill>
              </a:rPr>
              <a:t>Tema siete:</a:t>
            </a:r>
            <a:r>
              <a:rPr lang="es-MX" sz="3200" b="1" dirty="0" smtClean="0">
                <a:solidFill>
                  <a:schemeClr val="tx1"/>
                </a:solidFill>
              </a:rPr>
              <a:t/>
            </a:r>
            <a:br>
              <a:rPr lang="es-MX" sz="3200" b="1" dirty="0" smtClean="0">
                <a:solidFill>
                  <a:schemeClr val="tx1"/>
                </a:solidFill>
              </a:rPr>
            </a:br>
            <a:r>
              <a:rPr lang="es-MX" sz="3200" b="1" dirty="0" smtClean="0">
                <a:solidFill>
                  <a:schemeClr val="tx1"/>
                </a:solidFill>
              </a:rPr>
              <a:t>Comprensión lectora</a:t>
            </a:r>
            <a:br>
              <a:rPr lang="es-MX" sz="3200" b="1" dirty="0" smtClean="0">
                <a:solidFill>
                  <a:schemeClr val="tx1"/>
                </a:solidFill>
              </a:rPr>
            </a:br>
            <a:endParaRPr lang="es-MX" sz="3200" b="1" i="1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52936" y="2411760"/>
            <a:ext cx="38884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Es el proceso a través del cual el lector "interactúa" con el texto.</a:t>
            </a:r>
          </a:p>
          <a:p>
            <a:pPr algn="ctr"/>
            <a:endParaRPr lang="es-ES" sz="2400" b="1" dirty="0" smtClean="0"/>
          </a:p>
          <a:p>
            <a:pPr lvl="1" algn="ctr"/>
            <a:r>
              <a:rPr lang="es-MX" sz="2400" b="1" dirty="0" smtClean="0"/>
              <a:t>La interacción entre el lector y el texto es el fundamento de la comprensión.</a:t>
            </a:r>
          </a:p>
          <a:p>
            <a:pPr algn="ctr"/>
            <a:endParaRPr lang="es-MX" sz="2400" b="1" dirty="0" smtClean="0"/>
          </a:p>
          <a:p>
            <a:pPr algn="ctr"/>
            <a:r>
              <a:rPr lang="es-MX" sz="2400" b="1" dirty="0" smtClean="0"/>
              <a:t>En este proceso de comprender, el lector relaciona la información que el autor le presenta con la información almacenada en su mente, resultado de las vivencias y experiencias del lector.</a:t>
            </a:r>
            <a:endParaRPr lang="es-ES" sz="2400" b="1" dirty="0" smtClean="0"/>
          </a:p>
        </p:txBody>
      </p:sp>
      <p:pic>
        <p:nvPicPr>
          <p:cNvPr id="41986" name="Picture 2" descr="http://bcnblues.files.wordpress.com/2009/01/pt-ak717_fictio_dv_20090116142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5211637"/>
            <a:ext cx="2495550" cy="375285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36512"/>
            <a:ext cx="6858000" cy="1944216"/>
          </a:xfrm>
          <a:solidFill>
            <a:srgbClr val="FFCC66"/>
          </a:solidFill>
        </p:spPr>
        <p:txBody>
          <a:bodyPr>
            <a:normAutofit/>
          </a:bodyPr>
          <a:lstStyle/>
          <a:p>
            <a:pPr algn="ctr"/>
            <a:r>
              <a:rPr lang="es-MX" b="1" i="1" dirty="0" smtClean="0">
                <a:solidFill>
                  <a:schemeClr val="tx1"/>
                </a:solidFill>
              </a:rPr>
              <a:t>Comprensión </a:t>
            </a:r>
            <a:r>
              <a:rPr lang="es-MX" b="1" i="1" dirty="0" smtClean="0">
                <a:solidFill>
                  <a:schemeClr val="tx1"/>
                </a:solidFill>
              </a:rPr>
              <a:t>lectora</a:t>
            </a:r>
            <a:r>
              <a:rPr lang="es-MX" sz="2200" b="1" i="1" dirty="0" smtClean="0">
                <a:solidFill>
                  <a:srgbClr val="FF0000"/>
                </a:solidFill>
              </a:rPr>
              <a:t/>
            </a:r>
            <a:br>
              <a:rPr lang="es-MX" sz="2200" b="1" i="1" dirty="0" smtClean="0">
                <a:solidFill>
                  <a:srgbClr val="FF0000"/>
                </a:solidFill>
              </a:rPr>
            </a:br>
            <a:endParaRPr lang="es-MX" sz="1800" b="1" i="1" dirty="0">
              <a:solidFill>
                <a:schemeClr val="tx1"/>
              </a:solidFill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16632" y="1979712"/>
            <a:ext cx="6713984" cy="25922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REFLEXIONA: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s-MX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¿Qué es</a:t>
            </a:r>
            <a:r>
              <a:rPr kumimoji="0" lang="es-MX" sz="2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 </a:t>
            </a:r>
            <a:r>
              <a:rPr kumimoji="0" lang="es-MX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 qué consiste la comprensión lectora?</a:t>
            </a:r>
            <a:br>
              <a:rPr kumimoji="0" lang="es-MX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Estrategias de construcción del significado ANTES, </a:t>
            </a:r>
            <a:r>
              <a:rPr kumimoji="0" lang="es-MX" sz="20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DURANTEy</a:t>
            </a:r>
            <a:r>
              <a:rPr kumimoji="0" lang="es-MX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MX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DESPUÉS de la LECTURA.</a:t>
            </a:r>
            <a:br>
              <a:rPr kumimoji="0" lang="es-MX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¿Qué es LEER?</a:t>
            </a:r>
            <a:br>
              <a:rPr kumimoji="0" lang="es-MX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¿Por qué LEER en la escuela?</a:t>
            </a:r>
            <a:endParaRPr kumimoji="0" lang="es-MX" sz="20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0" name="Picture 2" descr="http://t0.gstatic.com/images?q=tbn:ANd9GcSBaNiKyqD4VZLdorUyNjPJ1BzcMyqx0KyN8pVaLFVQbR4d5t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810" y="4856179"/>
            <a:ext cx="3456384" cy="40363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475656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Ejercicio DOS</a:t>
            </a:r>
            <a:br>
              <a:rPr lang="es-MX" sz="3200" b="1" dirty="0" smtClean="0">
                <a:solidFill>
                  <a:schemeClr val="tx1"/>
                </a:solidFill>
              </a:rPr>
            </a:br>
            <a:r>
              <a:rPr lang="es-MX" sz="3200" b="1" i="1" dirty="0" smtClean="0">
                <a:solidFill>
                  <a:schemeClr val="tx1"/>
                </a:solidFill>
              </a:rPr>
              <a:t>COMPRENSIÓN LECTORA</a:t>
            </a:r>
            <a:endParaRPr lang="es-MX" sz="3200" b="1" i="1" dirty="0">
              <a:solidFill>
                <a:schemeClr val="tx1"/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16632" y="1403648"/>
            <a:ext cx="6480720" cy="774035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s-MX" sz="4800" dirty="0" smtClean="0">
                <a:solidFill>
                  <a:schemeClr val="tx1"/>
                </a:solidFill>
              </a:rPr>
              <a:t>INDICACIONES. DE ACUERDO AL TEXTO QUE HAYAS LEIDO, REALIZA LO SIGUIENTE:</a:t>
            </a:r>
          </a:p>
          <a:p>
            <a:pPr algn="ctr">
              <a:buNone/>
            </a:pPr>
            <a:endParaRPr lang="es-MX" sz="4800" dirty="0" smtClean="0">
              <a:solidFill>
                <a:schemeClr val="tx1"/>
              </a:solidFill>
            </a:endParaRPr>
          </a:p>
          <a:p>
            <a:pPr algn="just"/>
            <a:r>
              <a:rPr lang="es-MX" sz="4800" dirty="0" smtClean="0">
                <a:solidFill>
                  <a:schemeClr val="tx1"/>
                </a:solidFill>
              </a:rPr>
              <a:t>1. TÍTULO DEL TEXTO LITERARIO QUE LEISTE: 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__________________________________________________________________________.</a:t>
            </a:r>
          </a:p>
          <a:p>
            <a:pPr algn="just">
              <a:buNone/>
            </a:pPr>
            <a:endParaRPr lang="es-MX" sz="4800" b="1" dirty="0" smtClean="0"/>
          </a:p>
          <a:p>
            <a:pPr algn="just"/>
            <a:r>
              <a:rPr lang="es-MX" sz="4800" b="1" dirty="0" smtClean="0"/>
              <a:t>2. AUTOR: ________________________________________________________________.</a:t>
            </a:r>
          </a:p>
          <a:p>
            <a:pPr algn="just">
              <a:buNone/>
            </a:pPr>
            <a:endParaRPr lang="es-MX" sz="4800" b="1" dirty="0" smtClean="0"/>
          </a:p>
          <a:p>
            <a:pPr algn="just"/>
            <a:r>
              <a:rPr lang="es-MX" sz="4800" b="1" dirty="0" smtClean="0"/>
              <a:t>3. TEMA PREDOMINANTE: ___________________________________________________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__________________________________________________________________________.</a:t>
            </a:r>
          </a:p>
          <a:p>
            <a:pPr algn="just"/>
            <a:endParaRPr lang="es-MX" sz="4800" b="1" dirty="0" smtClean="0"/>
          </a:p>
          <a:p>
            <a:pPr algn="just"/>
            <a:r>
              <a:rPr lang="es-MX" sz="4800" b="1" dirty="0" smtClean="0"/>
              <a:t>4. PERSONAJES PRINCIPALES: _________________________________________________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______________________________________________________________________________</a:t>
            </a:r>
          </a:p>
          <a:p>
            <a:pPr algn="just"/>
            <a:r>
              <a:rPr lang="es-MX" sz="4800" b="1" dirty="0" smtClean="0"/>
              <a:t>PERSONAJES SECUNDARIOS: __________________________________________________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______________________________________________________________________________.</a:t>
            </a:r>
          </a:p>
          <a:p>
            <a:pPr algn="just"/>
            <a:endParaRPr lang="es-MX" sz="4800" b="1" dirty="0" smtClean="0"/>
          </a:p>
          <a:p>
            <a:pPr algn="just"/>
            <a:r>
              <a:rPr lang="es-MX" sz="4800" b="1" dirty="0" smtClean="0"/>
              <a:t>5.  ARGUMENTO: ______________________________________________________________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_____________________________________________________________________________________________________________________________________________________________</a:t>
            </a:r>
          </a:p>
          <a:p>
            <a:pPr algn="just">
              <a:buNone/>
            </a:pPr>
            <a:r>
              <a:rPr lang="es-MX" sz="4800" b="1" dirty="0" smtClean="0"/>
              <a:t>	_______________________________________________________________________________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_______________________________________________________________________________</a:t>
            </a:r>
          </a:p>
          <a:p>
            <a:pPr algn="just">
              <a:buNone/>
            </a:pPr>
            <a:r>
              <a:rPr lang="es-MX" sz="4800" b="1" dirty="0" smtClean="0"/>
              <a:t>	_______________________________________________________________________________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______________________________________________________________________________________________________________________________________________________________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________________________________________________________________________.</a:t>
            </a:r>
          </a:p>
          <a:p>
            <a:pPr algn="just"/>
            <a:endParaRPr lang="es-MX" sz="4800" b="1" dirty="0" smtClean="0"/>
          </a:p>
          <a:p>
            <a:pPr algn="just"/>
            <a:endParaRPr lang="es-MX" sz="4800" b="1" dirty="0" smtClean="0"/>
          </a:p>
          <a:p>
            <a:pPr algn="ctr"/>
            <a:r>
              <a:rPr lang="es-MX" sz="4800" b="1" dirty="0" smtClean="0"/>
              <a:t>NOMBRE: _____________________________________________________.</a:t>
            </a:r>
          </a:p>
          <a:p>
            <a:pPr algn="ctr">
              <a:buNone/>
            </a:pPr>
            <a:endParaRPr lang="es-MX" sz="4800" b="1" dirty="0" smtClean="0"/>
          </a:p>
          <a:p>
            <a:pPr algn="ctr">
              <a:buNone/>
            </a:pPr>
            <a:r>
              <a:rPr lang="es-MX" sz="4800" b="1" dirty="0" smtClean="0"/>
              <a:t>____________________________________</a:t>
            </a:r>
          </a:p>
          <a:p>
            <a:pPr algn="ctr">
              <a:buNone/>
            </a:pPr>
            <a:r>
              <a:rPr lang="es-MX" sz="4800" b="1" dirty="0" smtClean="0"/>
              <a:t>FIRMA DEL PADRE O TUTOR</a:t>
            </a:r>
          </a:p>
          <a:p>
            <a:pPr algn="ctr">
              <a:buNone/>
            </a:pPr>
            <a:endParaRPr lang="es-MX" sz="4800" b="1" dirty="0" smtClean="0"/>
          </a:p>
        </p:txBody>
      </p:sp>
      <p:pic>
        <p:nvPicPr>
          <p:cNvPr id="6" name="Picture 2" descr="http://pergamo.cicese.mx/wordpress/wp-content/uploads/2011/01/piema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393" y="8352928"/>
            <a:ext cx="742983" cy="755576"/>
          </a:xfrm>
          <a:prstGeom prst="rect">
            <a:avLst/>
          </a:prstGeom>
          <a:noFill/>
        </p:spPr>
      </p:pic>
      <p:pic>
        <p:nvPicPr>
          <p:cNvPr id="7" name="Picture 2" descr="http://pergamo.cicese.mx/wordpress/wp-content/uploads/2011/01/piema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808" y="8388424"/>
            <a:ext cx="742983" cy="755576"/>
          </a:xfrm>
          <a:prstGeom prst="rect">
            <a:avLst/>
          </a:prstGeom>
          <a:noFill/>
        </p:spPr>
      </p:pic>
      <p:pic>
        <p:nvPicPr>
          <p:cNvPr id="8" name="Picture 2" descr="http://pergamo.cicese.mx/wordpress/wp-content/uploads/2011/01/piema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2" y="8388424"/>
            <a:ext cx="742983" cy="755576"/>
          </a:xfrm>
          <a:prstGeom prst="rect">
            <a:avLst/>
          </a:prstGeom>
          <a:noFill/>
        </p:spPr>
      </p:pic>
      <p:pic>
        <p:nvPicPr>
          <p:cNvPr id="9" name="Picture 2" descr="http://pergamo.cicese.mx/wordpress/wp-content/uploads/2011/01/piema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21" y="8388424"/>
            <a:ext cx="742983" cy="755576"/>
          </a:xfrm>
          <a:prstGeom prst="rect">
            <a:avLst/>
          </a:prstGeom>
          <a:noFill/>
        </p:spPr>
      </p:pic>
      <p:pic>
        <p:nvPicPr>
          <p:cNvPr id="10" name="Picture 2" descr="http://pergamo.cicese.mx/wordpress/wp-content/uploads/2011/01/piema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5104" y="8388424"/>
            <a:ext cx="742983" cy="755576"/>
          </a:xfrm>
          <a:prstGeom prst="rect">
            <a:avLst/>
          </a:prstGeom>
          <a:noFill/>
        </p:spPr>
      </p:pic>
      <p:pic>
        <p:nvPicPr>
          <p:cNvPr id="13" name="Picture 2" descr="http://pergamo.cicese.mx/wordpress/wp-content/uploads/2011/01/piema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9200" y="8388424"/>
            <a:ext cx="742983" cy="7555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5496"/>
            <a:ext cx="6172200" cy="1512168"/>
          </a:xfrm>
          <a:solidFill>
            <a:srgbClr val="00FF99"/>
          </a:solidFill>
        </p:spPr>
        <p:txBody>
          <a:bodyPr>
            <a:normAutofit/>
          </a:bodyPr>
          <a:lstStyle/>
          <a:p>
            <a:pPr algn="ctr"/>
            <a:r>
              <a:rPr lang="es-MX" sz="3100" b="1" i="1" dirty="0" smtClean="0">
                <a:solidFill>
                  <a:schemeClr val="tx1"/>
                </a:solidFill>
              </a:rPr>
              <a:t>El párrafo</a:t>
            </a:r>
            <a:r>
              <a:rPr lang="es-MX" dirty="0">
                <a:solidFill>
                  <a:schemeClr val="tx1"/>
                </a:solidFill>
              </a:rPr>
              <a:t/>
            </a:r>
            <a:br>
              <a:rPr lang="es-MX" dirty="0">
                <a:solidFill>
                  <a:schemeClr val="tx1"/>
                </a:solidFill>
              </a:rPr>
            </a:br>
            <a:r>
              <a:rPr lang="es-MX" sz="4000" dirty="0" smtClean="0">
                <a:solidFill>
                  <a:srgbClr val="002060"/>
                </a:solidFill>
              </a:rPr>
              <a:t>(Concepto</a:t>
            </a:r>
            <a:r>
              <a:rPr lang="es-MX" sz="4000" dirty="0" smtClean="0">
                <a:solidFill>
                  <a:srgbClr val="002060"/>
                </a:solidFill>
              </a:rPr>
              <a:t>)</a:t>
            </a:r>
            <a:endParaRPr lang="es-MX" sz="4000" dirty="0">
              <a:solidFill>
                <a:srgbClr val="00206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60648" y="2339752"/>
            <a:ext cx="63813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/>
              <a:t>Un párrafo es un conjunto de palabras en un texto escrito que expresa una idea o un argumento.</a:t>
            </a:r>
          </a:p>
          <a:p>
            <a:pPr algn="just"/>
            <a:r>
              <a:rPr lang="es-ES" sz="2400" b="1" dirty="0" smtClean="0"/>
              <a:t>	Está integrado por un conjunto de oraciones que tienen cierta unidad temática. Es un componente del texto que en su aspecto externo inicia con una mayúscula y termina en un punto y aparte.</a:t>
            </a:r>
          </a:p>
          <a:p>
            <a:pPr algn="just"/>
            <a:r>
              <a:rPr lang="es-ES" sz="2400" b="1" dirty="0" smtClean="0"/>
              <a:t>	Comprende varias oraciones relacionadas sobre el mismo subtema; una de ellas expresa la idea principal.</a:t>
            </a:r>
          </a:p>
          <a:p>
            <a:pPr algn="just"/>
            <a:r>
              <a:rPr lang="es-ES" sz="2400" b="1" dirty="0" smtClean="0"/>
              <a:t>	Es el conjunto de oraciones constituidas de un texto separadas por un punto y aparte y punto y seguido.</a:t>
            </a:r>
            <a:endParaRPr lang="es-MX" sz="24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179512"/>
            <a:ext cx="6858000" cy="367240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Actividad </a:t>
            </a:r>
            <a:r>
              <a:rPr lang="es-MX" sz="2800" b="1" dirty="0" smtClean="0">
                <a:solidFill>
                  <a:schemeClr val="tx1"/>
                </a:solidFill>
              </a:rPr>
              <a:t>integradora</a:t>
            </a:r>
            <a:br>
              <a:rPr lang="es-MX" sz="2800" b="1" dirty="0" smtClean="0">
                <a:solidFill>
                  <a:schemeClr val="tx1"/>
                </a:solidFill>
              </a:rPr>
            </a:br>
            <a:r>
              <a:rPr lang="es-MX" sz="2800" b="1" dirty="0" smtClean="0">
                <a:solidFill>
                  <a:schemeClr val="tx1"/>
                </a:solidFill>
              </a:rPr>
              <a:t>de Sensibilización artística 1</a:t>
            </a:r>
            <a:r>
              <a:rPr lang="es-MX" sz="2800" i="1" dirty="0" smtClean="0">
                <a:solidFill>
                  <a:schemeClr val="tx1"/>
                </a:solidFill>
              </a:rPr>
              <a:t/>
            </a:r>
            <a:br>
              <a:rPr lang="es-MX" sz="2800" i="1" dirty="0" smtClean="0">
                <a:solidFill>
                  <a:schemeClr val="tx1"/>
                </a:solidFill>
              </a:rPr>
            </a:br>
            <a:r>
              <a:rPr lang="es-MX" sz="2800" b="1" i="1" dirty="0" smtClean="0">
                <a:solidFill>
                  <a:schemeClr val="tx1"/>
                </a:solidFill>
              </a:rPr>
              <a:t>“El trabajo en </a:t>
            </a:r>
            <a:r>
              <a:rPr lang="es-MX" sz="2800" b="1" i="1" dirty="0" smtClean="0">
                <a:solidFill>
                  <a:schemeClr val="tx1"/>
                </a:solidFill>
              </a:rPr>
              <a:t>equipo</a:t>
            </a:r>
            <a:r>
              <a:rPr lang="es-MX" sz="2800" b="1" dirty="0" smtClean="0">
                <a:solidFill>
                  <a:schemeClr val="tx1"/>
                </a:solidFill>
              </a:rPr>
              <a:t/>
            </a:r>
            <a:br>
              <a:rPr lang="es-MX" sz="2800" b="1" dirty="0" smtClean="0">
                <a:solidFill>
                  <a:schemeClr val="tx1"/>
                </a:solidFill>
              </a:rPr>
            </a:br>
            <a:r>
              <a:rPr lang="es-MX" sz="4000" dirty="0" smtClean="0">
                <a:solidFill>
                  <a:srgbClr val="FF0000"/>
                </a:solidFill>
              </a:rPr>
              <a:t>Video 1</a:t>
            </a:r>
            <a:br>
              <a:rPr lang="es-MX" sz="4000" dirty="0" smtClean="0">
                <a:solidFill>
                  <a:srgbClr val="FF0000"/>
                </a:solidFill>
              </a:rPr>
            </a:br>
            <a:endParaRPr lang="es-MX" sz="4000" dirty="0">
              <a:solidFill>
                <a:srgbClr val="FF0000"/>
              </a:solidFill>
            </a:endParaRPr>
          </a:p>
        </p:txBody>
      </p:sp>
      <p:pic>
        <p:nvPicPr>
          <p:cNvPr id="7" name="El Trabajo en Equip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411003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0648" y="0"/>
            <a:ext cx="6172200" cy="190770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5400" b="1" dirty="0" smtClean="0">
                <a:solidFill>
                  <a:srgbClr val="002060"/>
                </a:solidFill>
              </a:rPr>
              <a:t/>
            </a:r>
            <a:br>
              <a:rPr lang="es-MX" sz="5400" b="1" dirty="0" smtClean="0">
                <a:solidFill>
                  <a:srgbClr val="002060"/>
                </a:solidFill>
              </a:rPr>
            </a:br>
            <a:r>
              <a:rPr lang="es-MX" sz="5400" b="1" dirty="0" smtClean="0">
                <a:solidFill>
                  <a:srgbClr val="002060"/>
                </a:solidFill>
              </a:rPr>
              <a:t>Estructura del párrafo</a:t>
            </a:r>
            <a:br>
              <a:rPr lang="es-MX" sz="5400" b="1" dirty="0" smtClean="0">
                <a:solidFill>
                  <a:srgbClr val="002060"/>
                </a:solidFill>
              </a:rPr>
            </a:br>
            <a:endParaRPr lang="es-MX" sz="3100" b="1" i="1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48680" y="2398400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/>
              <a:t>1. Oración principal.</a:t>
            </a:r>
          </a:p>
          <a:p>
            <a:pPr algn="just"/>
            <a:endParaRPr lang="es-ES" sz="2800" b="1" dirty="0" smtClean="0"/>
          </a:p>
          <a:p>
            <a:pPr algn="just"/>
            <a:r>
              <a:rPr lang="es-ES" sz="2800" b="1" dirty="0" smtClean="0"/>
              <a:t>2. Oraciones secundarias</a:t>
            </a:r>
          </a:p>
          <a:p>
            <a:pPr algn="just"/>
            <a:r>
              <a:rPr lang="es-ES" sz="2800" b="1" dirty="0" smtClean="0"/>
              <a:t>o modificadoras.</a:t>
            </a:r>
          </a:p>
          <a:p>
            <a:pPr algn="just"/>
            <a:endParaRPr lang="es-ES" sz="2800" b="1" dirty="0" smtClean="0"/>
          </a:p>
          <a:p>
            <a:pPr algn="just"/>
            <a:r>
              <a:rPr lang="es-ES" sz="2800" b="1" dirty="0" smtClean="0"/>
              <a:t>3. Unidad y coherencia.</a:t>
            </a:r>
          </a:p>
        </p:txBody>
      </p:sp>
      <p:pic>
        <p:nvPicPr>
          <p:cNvPr id="29698" name="Picture 2" descr="http://www.cosassencillas.com/wp-content/uploads/2007/12/Seleccinde18muestrasdetipografaenprrafos_7E9C/parrafostipograf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736" y="5328592"/>
            <a:ext cx="4943872" cy="37079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5496"/>
            <a:ext cx="6172200" cy="1800200"/>
          </a:xfrm>
          <a:solidFill>
            <a:srgbClr val="CCCCFF"/>
          </a:solidFill>
        </p:spPr>
        <p:txBody>
          <a:bodyPr>
            <a:noAutofit/>
          </a:bodyPr>
          <a:lstStyle/>
          <a:p>
            <a:pPr algn="ctr"/>
            <a:r>
              <a:rPr lang="es-MX" sz="3600" b="1" dirty="0" smtClean="0">
                <a:solidFill>
                  <a:srgbClr val="FF0000"/>
                </a:solidFill>
              </a:rPr>
              <a:t> </a:t>
            </a:r>
            <a:r>
              <a:rPr lang="es-MX" sz="4800" b="1" i="1" dirty="0" smtClean="0">
                <a:solidFill>
                  <a:schemeClr val="tx1"/>
                </a:solidFill>
              </a:rPr>
              <a:t/>
            </a:r>
            <a:br>
              <a:rPr lang="es-MX" sz="4800" b="1" i="1" dirty="0" smtClean="0">
                <a:solidFill>
                  <a:schemeClr val="tx1"/>
                </a:solidFill>
              </a:rPr>
            </a:br>
            <a:r>
              <a:rPr lang="es-MX" sz="4800" b="1" i="1" dirty="0" smtClean="0">
                <a:solidFill>
                  <a:schemeClr val="tx1"/>
                </a:solidFill>
              </a:rPr>
              <a:t>Clasificación del </a:t>
            </a:r>
            <a:r>
              <a:rPr lang="es-MX" sz="4800" b="1" i="1" dirty="0" smtClean="0">
                <a:solidFill>
                  <a:schemeClr val="tx1"/>
                </a:solidFill>
              </a:rPr>
              <a:t>párrafo</a:t>
            </a:r>
            <a:endParaRPr lang="es-MX" sz="3200" b="1" i="1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2268899"/>
            <a:ext cx="6858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es-MX" sz="3000" b="1" i="1" dirty="0" smtClean="0">
                <a:solidFill>
                  <a:srgbClr val="FF0000"/>
                </a:solidFill>
              </a:rPr>
              <a:t> </a:t>
            </a:r>
            <a:r>
              <a:rPr lang="es-MX" sz="3000" b="1" i="1" dirty="0" err="1" smtClean="0"/>
              <a:t>Analizante</a:t>
            </a:r>
            <a:r>
              <a:rPr lang="es-MX" sz="3000" b="1" i="1" dirty="0" smtClean="0"/>
              <a:t>.</a:t>
            </a:r>
          </a:p>
          <a:p>
            <a:pPr marL="342900" indent="-342900" algn="ctr">
              <a:buAutoNum type="arabicPeriod"/>
            </a:pPr>
            <a:r>
              <a:rPr lang="es-MX" sz="3000" b="1" i="1" dirty="0" smtClean="0"/>
              <a:t> </a:t>
            </a:r>
            <a:r>
              <a:rPr lang="es-MX" sz="3000" b="1" i="1" dirty="0" err="1" smtClean="0"/>
              <a:t>Sintetizante</a:t>
            </a:r>
            <a:r>
              <a:rPr lang="es-MX" sz="3000" b="1" i="1" dirty="0" smtClean="0"/>
              <a:t>.</a:t>
            </a:r>
          </a:p>
          <a:p>
            <a:pPr marL="342900" indent="-342900" algn="ctr">
              <a:buAutoNum type="arabicPeriod"/>
            </a:pPr>
            <a:r>
              <a:rPr lang="es-MX" sz="3000" b="1" i="1" dirty="0" smtClean="0"/>
              <a:t> Nuclear.</a:t>
            </a:r>
          </a:p>
          <a:p>
            <a:pPr marL="342900" indent="-342900" algn="ctr">
              <a:buAutoNum type="arabicPeriod"/>
            </a:pPr>
            <a:r>
              <a:rPr lang="es-MX" sz="3000" b="1" i="1" dirty="0" smtClean="0"/>
              <a:t> Alternante.</a:t>
            </a:r>
          </a:p>
          <a:p>
            <a:pPr marL="342900" indent="-342900" algn="ctr">
              <a:buAutoNum type="arabicPeriod"/>
            </a:pPr>
            <a:r>
              <a:rPr lang="es-MX" sz="3000" b="1" i="1" dirty="0" smtClean="0"/>
              <a:t> </a:t>
            </a:r>
            <a:r>
              <a:rPr lang="es-MX" sz="3000" b="1" i="1" dirty="0" err="1" smtClean="0"/>
              <a:t>Encuadrante</a:t>
            </a:r>
            <a:r>
              <a:rPr lang="es-MX" sz="3000" b="1" i="1" dirty="0" smtClean="0"/>
              <a:t>.</a:t>
            </a:r>
          </a:p>
          <a:p>
            <a:pPr marL="342900" indent="-342900" algn="ctr">
              <a:buAutoNum type="arabicPeriod"/>
            </a:pPr>
            <a:r>
              <a:rPr lang="es-MX" sz="3000" b="1" i="1" dirty="0" smtClean="0"/>
              <a:t> Narrativo.</a:t>
            </a:r>
          </a:p>
          <a:p>
            <a:pPr marL="342900" indent="-342900" algn="ctr">
              <a:buAutoNum type="arabicPeriod"/>
            </a:pPr>
            <a:r>
              <a:rPr lang="es-MX" sz="3000" b="1" i="1" dirty="0" smtClean="0"/>
              <a:t> Descriptivo.</a:t>
            </a:r>
          </a:p>
          <a:p>
            <a:pPr marL="342900" indent="-342900" algn="ctr">
              <a:buAutoNum type="arabicPeriod"/>
            </a:pPr>
            <a:r>
              <a:rPr lang="es-MX" sz="3000" b="1" i="1" dirty="0" smtClean="0"/>
              <a:t>Argumentativo.</a:t>
            </a:r>
          </a:p>
          <a:p>
            <a:pPr marL="342900" indent="-342900" algn="ctr">
              <a:buAutoNum type="arabicPeriod"/>
            </a:pPr>
            <a:r>
              <a:rPr lang="es-MX" sz="3000" b="1" i="1" dirty="0" smtClean="0"/>
              <a:t> Expositivo.</a:t>
            </a:r>
          </a:p>
        </p:txBody>
      </p:sp>
      <p:pic>
        <p:nvPicPr>
          <p:cNvPr id="28674" name="Picture 2" descr="http://ayudinga.com/uploads/FileUpload/aa/77a5b3f3f0a35bc099c96dda55d3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816" y="6588224"/>
            <a:ext cx="3319502" cy="24837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5496"/>
            <a:ext cx="6858000" cy="1224136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/>
            </a:r>
            <a:br>
              <a:rPr lang="es-MX" sz="3200" b="1" dirty="0" smtClean="0">
                <a:solidFill>
                  <a:schemeClr val="tx1"/>
                </a:solidFill>
              </a:rPr>
            </a:br>
            <a:r>
              <a:rPr lang="es-MX" sz="3200" b="1" dirty="0" smtClean="0">
                <a:solidFill>
                  <a:schemeClr val="tx1"/>
                </a:solidFill>
              </a:rPr>
              <a:t>Función </a:t>
            </a:r>
            <a:r>
              <a:rPr lang="es-MX" sz="3200" b="1" dirty="0" smtClean="0">
                <a:solidFill>
                  <a:schemeClr val="tx1"/>
                </a:solidFill>
              </a:rPr>
              <a:t>de los párrafos en un texto</a:t>
            </a:r>
            <a:endParaRPr lang="es-MX" sz="3200" b="1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60648" y="1979712"/>
            <a:ext cx="6336704" cy="23083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s-MX" sz="3600" b="1" i="1" dirty="0" smtClean="0"/>
              <a:t>1. De introducción.</a:t>
            </a:r>
          </a:p>
          <a:p>
            <a:pPr algn="ctr"/>
            <a:r>
              <a:rPr lang="es-MX" sz="3600" b="1" i="1" dirty="0" smtClean="0"/>
              <a:t>2. De desarrollo.</a:t>
            </a:r>
          </a:p>
          <a:p>
            <a:pPr algn="ctr"/>
            <a:r>
              <a:rPr lang="es-MX" sz="3600" b="1" i="1" dirty="0" smtClean="0"/>
              <a:t>3. De transición.</a:t>
            </a:r>
          </a:p>
          <a:p>
            <a:pPr algn="ctr"/>
            <a:r>
              <a:rPr lang="es-MX" sz="3600" b="1" i="1" dirty="0" smtClean="0"/>
              <a:t>4. De conclusión</a:t>
            </a:r>
            <a:r>
              <a:rPr lang="es-MX" sz="3200" b="1" i="1" dirty="0" smtClean="0"/>
              <a:t>.</a:t>
            </a:r>
            <a:endParaRPr lang="es-MX" sz="3200" dirty="0"/>
          </a:p>
        </p:txBody>
      </p:sp>
      <p:pic>
        <p:nvPicPr>
          <p:cNvPr id="39938" name="Picture 2" descr="http://4.bp.blogspot.com/-DUVvzN135HA/TjX02odlOEI/AAAAAAAADXw/h-KaoaLtWCU/s1600/mdelo_e_la_estructura_el_parrafo%255B1%25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384" y="4139952"/>
            <a:ext cx="6813376" cy="44824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04664" y="179512"/>
            <a:ext cx="6235035" cy="1475656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es-MX" sz="2800" b="1" i="1" dirty="0" smtClean="0">
                <a:solidFill>
                  <a:schemeClr val="tx1"/>
                </a:solidFill>
              </a:rPr>
              <a:t>COMPRENSIÓN </a:t>
            </a:r>
            <a:r>
              <a:rPr lang="es-MX" sz="2800" b="1" i="1" dirty="0" smtClean="0">
                <a:solidFill>
                  <a:schemeClr val="tx1"/>
                </a:solidFill>
              </a:rPr>
              <a:t>LECTORA</a:t>
            </a:r>
            <a:endParaRPr lang="es-MX" sz="2800" b="1" i="1" dirty="0">
              <a:solidFill>
                <a:schemeClr val="tx1"/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88640" y="1547664"/>
            <a:ext cx="6480720" cy="1224136"/>
          </a:xfrm>
        </p:spPr>
        <p:txBody>
          <a:bodyPr>
            <a:normAutofit fontScale="25000" lnSpcReduction="20000"/>
          </a:bodyPr>
          <a:lstStyle/>
          <a:p>
            <a:pPr marL="114300" indent="0" algn="just">
              <a:buNone/>
            </a:pPr>
            <a:endParaRPr lang="es-MX" sz="6400" dirty="0" smtClean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r>
              <a:rPr lang="es-MX" sz="6400" dirty="0" smtClean="0">
                <a:solidFill>
                  <a:schemeClr val="tx1"/>
                </a:solidFill>
              </a:rPr>
              <a:t>INDICACIONES</a:t>
            </a:r>
            <a:r>
              <a:rPr lang="es-MX" sz="6400" dirty="0" smtClean="0">
                <a:solidFill>
                  <a:schemeClr val="tx1"/>
                </a:solidFill>
              </a:rPr>
              <a:t>. RECORTA UNA NOTICIA PERIODÍSTICA COMPLETA Y UN ARTÍCULO PERIODÍSTICO, PÉGALOS EN HOJAS TAMAÑO OFICIO E INDICA  LOS DIFERENTES TIPOS DE PÁRRAFO DEL TEXTO,  ENMARCÁNDOLOS CON DIFERENTES COLORES:</a:t>
            </a:r>
          </a:p>
          <a:p>
            <a:pPr algn="just"/>
            <a:endParaRPr lang="es-MX" sz="4400" b="1" dirty="0" smtClean="0">
              <a:solidFill>
                <a:srgbClr val="FF0000"/>
              </a:solidFill>
            </a:endParaRPr>
          </a:p>
          <a:p>
            <a:pPr algn="ctr"/>
            <a:r>
              <a:rPr lang="es-MX" sz="6200" b="1" dirty="0" smtClean="0"/>
              <a:t>EJEMPLO:</a:t>
            </a:r>
          </a:p>
        </p:txBody>
      </p:sp>
      <p:pic>
        <p:nvPicPr>
          <p:cNvPr id="1026" name="Picture 2" descr="http://www.ccmss.org.mx/descargas/NOTA_INFO_33.Un_nuevo_enfoque_para_combatir_la_tala_y_el_comercio_de_madera_ilegal_en_Mexico_port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744" y="2874543"/>
            <a:ext cx="4857601" cy="6305969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484784" y="3851920"/>
            <a:ext cx="45719" cy="1080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84784" y="6156176"/>
            <a:ext cx="45719" cy="12961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 flipH="1">
            <a:off x="5517232" y="5004048"/>
            <a:ext cx="72009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589241" y="3707904"/>
            <a:ext cx="72007" cy="12241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B050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 flipH="1">
            <a:off x="1484782" y="3851920"/>
            <a:ext cx="2016225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 flipH="1">
            <a:off x="1484784" y="4932041"/>
            <a:ext cx="2016224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501008" y="3851920"/>
            <a:ext cx="45719" cy="11521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671313" y="5004048"/>
            <a:ext cx="45719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 flipH="1">
            <a:off x="3717032" y="5004048"/>
            <a:ext cx="187220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 flipH="1">
            <a:off x="3645024" y="7190577"/>
            <a:ext cx="1944216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527297" y="6156176"/>
            <a:ext cx="45719" cy="12961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 flipV="1">
            <a:off x="1484784" y="6084167"/>
            <a:ext cx="2088232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 flipV="1">
            <a:off x="1484784" y="7406601"/>
            <a:ext cx="2088232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599305" y="3707904"/>
            <a:ext cx="45719" cy="11521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B050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 flipH="1">
            <a:off x="3645024" y="3662185"/>
            <a:ext cx="2016224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B050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 flipH="1">
            <a:off x="3645024" y="4886321"/>
            <a:ext cx="2016224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B050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 rot="16200000">
            <a:off x="604720" y="4155920"/>
            <a:ext cx="11521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 smtClean="0">
                <a:latin typeface="Arial Unicode MS" pitchFamily="34" charset="-128"/>
                <a:cs typeface="Arial" pitchFamily="34" charset="0"/>
              </a:rPr>
              <a:t>PÁRRAFO INTRODUCTIVO </a:t>
            </a:r>
            <a:endParaRPr lang="es-MX" sz="1000" dirty="0"/>
          </a:p>
        </p:txBody>
      </p:sp>
      <p:sp>
        <p:nvSpPr>
          <p:cNvPr id="30" name="29 Rectángulo"/>
          <p:cNvSpPr/>
          <p:nvPr/>
        </p:nvSpPr>
        <p:spPr>
          <a:xfrm flipV="1">
            <a:off x="1484784" y="7524328"/>
            <a:ext cx="2088232" cy="4571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 flipV="1">
            <a:off x="1484784" y="8702745"/>
            <a:ext cx="2088232" cy="4571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3573016" y="7524328"/>
            <a:ext cx="45719" cy="122413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484784" y="7524328"/>
            <a:ext cx="45719" cy="122413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 flipH="1">
            <a:off x="1484784" y="5940152"/>
            <a:ext cx="20162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 flipH="1">
            <a:off x="1484784" y="5076056"/>
            <a:ext cx="2016224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1484784" y="5076056"/>
            <a:ext cx="45719" cy="93610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3455289" y="5076056"/>
            <a:ext cx="45719" cy="93610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 flipH="1">
            <a:off x="3717032" y="6470497"/>
            <a:ext cx="187220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 flipH="1">
            <a:off x="3645024" y="6588224"/>
            <a:ext cx="1944216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5543521" y="6588224"/>
            <a:ext cx="45719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3645024" y="6588224"/>
            <a:ext cx="45719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 rot="16200000">
            <a:off x="604720" y="5380058"/>
            <a:ext cx="11521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00B0F0"/>
                </a:solidFill>
                <a:latin typeface="Arial Unicode MS" pitchFamily="34" charset="-128"/>
                <a:cs typeface="Arial" pitchFamily="34" charset="0"/>
              </a:rPr>
              <a:t>PÁRRAFO</a:t>
            </a:r>
          </a:p>
          <a:p>
            <a:pPr algn="ctr"/>
            <a:r>
              <a:rPr lang="es-MX" sz="1000" b="1" dirty="0" smtClean="0">
                <a:solidFill>
                  <a:srgbClr val="00B0F0"/>
                </a:solidFill>
                <a:latin typeface="Arial Unicode MS" pitchFamily="34" charset="-128"/>
                <a:cs typeface="Arial" pitchFamily="34" charset="0"/>
              </a:rPr>
              <a:t>EXPOSITIVO </a:t>
            </a:r>
            <a:endParaRPr lang="es-MX" sz="1000" dirty="0">
              <a:solidFill>
                <a:srgbClr val="00B0F0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 rot="16200000">
            <a:off x="532712" y="6604194"/>
            <a:ext cx="1296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PÁRRAFO ARGUMENTATIVO </a:t>
            </a:r>
            <a:endParaRPr lang="es-MX" sz="1000" dirty="0">
              <a:solidFill>
                <a:srgbClr val="FF0000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 rot="16200000">
            <a:off x="676728" y="7972346"/>
            <a:ext cx="11521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FFFF00"/>
                </a:solidFill>
                <a:latin typeface="Arial Unicode MS" pitchFamily="34" charset="-128"/>
                <a:cs typeface="Arial" pitchFamily="34" charset="0"/>
              </a:rPr>
              <a:t>PÁRRAFO INTRODUCTIVO </a:t>
            </a:r>
            <a:endParaRPr lang="es-MX" sz="1000" dirty="0">
              <a:solidFill>
                <a:srgbClr val="FFFF00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 rot="5400000">
            <a:off x="5285239" y="4083913"/>
            <a:ext cx="129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00B050"/>
                </a:solidFill>
                <a:latin typeface="Arial Unicode MS" pitchFamily="34" charset="-128"/>
                <a:cs typeface="Arial" pitchFamily="34" charset="0"/>
              </a:rPr>
              <a:t>PÁRRAFO I</a:t>
            </a:r>
          </a:p>
          <a:p>
            <a:pPr algn="ctr"/>
            <a:r>
              <a:rPr lang="es-MX" sz="1000" b="1" dirty="0" smtClean="0">
                <a:solidFill>
                  <a:srgbClr val="00B050"/>
                </a:solidFill>
                <a:latin typeface="Arial Unicode MS" pitchFamily="34" charset="-128"/>
                <a:cs typeface="Arial" pitchFamily="34" charset="0"/>
              </a:rPr>
              <a:t>DE TRANSICIÓN </a:t>
            </a:r>
            <a:endParaRPr lang="es-MX" sz="1000" dirty="0">
              <a:solidFill>
                <a:srgbClr val="00B050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 rot="5400000">
            <a:off x="5321244" y="6784214"/>
            <a:ext cx="1080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 smtClean="0">
                <a:latin typeface="Arial Unicode MS" pitchFamily="34" charset="-128"/>
                <a:cs typeface="Arial" pitchFamily="34" charset="0"/>
              </a:rPr>
              <a:t>PÁRRAFO CONCLUSIVO </a:t>
            </a:r>
            <a:endParaRPr lang="es-MX" sz="1000" dirty="0"/>
          </a:p>
        </p:txBody>
      </p:sp>
      <p:sp>
        <p:nvSpPr>
          <p:cNvPr id="49" name="48 Rectángulo"/>
          <p:cNvSpPr/>
          <p:nvPr/>
        </p:nvSpPr>
        <p:spPr>
          <a:xfrm rot="5400000">
            <a:off x="5317178" y="5596080"/>
            <a:ext cx="11521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0070C0"/>
                </a:solidFill>
                <a:latin typeface="Arial Unicode MS" pitchFamily="34" charset="-128"/>
                <a:cs typeface="Arial" pitchFamily="34" charset="0"/>
              </a:rPr>
              <a:t>PÁRRAFO </a:t>
            </a:r>
          </a:p>
          <a:p>
            <a:pPr algn="ctr"/>
            <a:r>
              <a:rPr lang="es-MX" sz="1000" b="1" dirty="0" smtClean="0">
                <a:solidFill>
                  <a:srgbClr val="0070C0"/>
                </a:solidFill>
                <a:latin typeface="Arial Unicode MS" pitchFamily="34" charset="-128"/>
                <a:cs typeface="Arial" pitchFamily="34" charset="0"/>
              </a:rPr>
              <a:t>SINTETIZANTE </a:t>
            </a:r>
            <a:endParaRPr lang="es-MX" sz="1000" dirty="0">
              <a:solidFill>
                <a:srgbClr val="0070C0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188640" y="8811180"/>
            <a:ext cx="6525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NOMBRE: _________________________________________.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36512"/>
            <a:ext cx="6858000" cy="2520280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Mecanismos</a:t>
            </a:r>
            <a:r>
              <a:rPr lang="es-MX" sz="2800" b="1" dirty="0" smtClean="0">
                <a:solidFill>
                  <a:schemeClr val="tx1"/>
                </a:solidFill>
              </a:rPr>
              <a:t/>
            </a:r>
            <a:br>
              <a:rPr lang="es-MX" sz="2800" b="1" dirty="0" smtClean="0">
                <a:solidFill>
                  <a:schemeClr val="tx1"/>
                </a:solidFill>
              </a:rPr>
            </a:br>
            <a:r>
              <a:rPr lang="es-MX" sz="2800" b="1" dirty="0" smtClean="0">
                <a:solidFill>
                  <a:schemeClr val="tx1"/>
                </a:solidFill>
              </a:rPr>
              <a:t>de coherencia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88640" y="4497452"/>
            <a:ext cx="6453336" cy="453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60306" rIns="2539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Unión: y,</a:t>
            </a:r>
            <a:r>
              <a:rPr kumimoji="0" lang="es-MX" b="1" i="0" u="none" strike="noStrike" cap="none" normalizeH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e,, por tanto.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s-MX" b="1" i="0" u="none" strike="noStrike" cap="none" normalizeH="0" baseline="0" dirty="0" err="1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Concesió</a:t>
            </a:r>
            <a:r>
              <a:rPr lang="es-MX" b="1" dirty="0" err="1" smtClean="0">
                <a:latin typeface="Arial Unicode MS" pitchFamily="34" charset="-128"/>
                <a:cs typeface="Arial" pitchFamily="34" charset="0"/>
              </a:rPr>
              <a:t>ni</a:t>
            </a:r>
            <a:r>
              <a:rPr lang="es-MX" b="1" dirty="0" smtClean="0">
                <a:latin typeface="Arial Unicode MS" pitchFamily="34" charset="-128"/>
                <a:cs typeface="Arial" pitchFamily="34" charset="0"/>
              </a:rPr>
              <a:t>, que.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b="1" dirty="0" smtClean="0">
                <a:latin typeface="Arial Unicode MS" pitchFamily="34" charset="-128"/>
                <a:cs typeface="Arial" pitchFamily="34" charset="0"/>
              </a:rPr>
              <a:t>Causa: porque, pues, puesto que, ya que, dado que.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b="1" dirty="0" smtClean="0">
                <a:latin typeface="Arial Unicode MS" pitchFamily="34" charset="-128"/>
                <a:cs typeface="Arial" pitchFamily="34" charset="0"/>
              </a:rPr>
              <a:t>Consecuencia: así, de este modo, </a:t>
            </a:r>
            <a:r>
              <a:rPr lang="es-MX" b="1" dirty="0" err="1" smtClean="0">
                <a:latin typeface="Arial Unicode MS" pitchFamily="34" charset="-128"/>
                <a:cs typeface="Arial" pitchFamily="34" charset="0"/>
              </a:rPr>
              <a:t>luego</a:t>
            </a:r>
            <a:r>
              <a:rPr kumimoji="0" lang="es-MX" b="1" i="0" u="none" strike="noStrike" cap="none" normalizeH="0" baseline="0" dirty="0" err="1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n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: aún, aunque, a pesar de.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Oposición: contra, pero, no obstante, sin embrago, más bien.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Comparación y contraste: tal como, así como, contra.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Consecución: tanto que, de modo que.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Continuación o amplificación: y, también, además, de igual manera, de nuevo, por otra parte, incluso, más aún.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Ejemplificación: </a:t>
            </a:r>
            <a:r>
              <a:rPr lang="es-MX" b="1" dirty="0" smtClean="0">
                <a:latin typeface="Arial Unicode MS" pitchFamily="34" charset="-128"/>
                <a:cs typeface="Arial" pitchFamily="34" charset="0"/>
              </a:rPr>
              <a:t>por ejemplo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, si, cuando.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Conclusión: según esto, así pues, por ende, por tanto, en suma, en resumen.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Condición: si, siempre que, con tal que.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Finalidad: para, a fin de que.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Relación: el cual, que, quien. </a:t>
            </a:r>
            <a:endParaRPr kumimoji="0" lang="es-MX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2627783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i="1" dirty="0" smtClean="0">
                <a:solidFill>
                  <a:srgbClr val="0070C0"/>
                </a:solidFill>
              </a:rPr>
              <a:t>La coherencia, es la cualidad de relacionar las partes del texto entre sí y con el tema que se desarrolla. Los mecanismos mediante los que se logra la coherencia son palabras, frases u oraciones. La presencia de éstos términos contribuye a cohesionar un texto, a darle unidad y continuidad.</a:t>
            </a:r>
            <a:endParaRPr lang="es-MX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5496"/>
            <a:ext cx="6858000" cy="1800200"/>
          </a:xfrm>
          <a:solidFill>
            <a:srgbClr val="00FF99"/>
          </a:solidFill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/>
            </a:r>
            <a:br>
              <a:rPr lang="es-MX" b="1" dirty="0" smtClean="0">
                <a:solidFill>
                  <a:schemeClr val="tx1"/>
                </a:solidFill>
              </a:rPr>
            </a:br>
            <a:r>
              <a:rPr lang="es-MX" b="1" dirty="0" smtClean="0">
                <a:solidFill>
                  <a:schemeClr val="tx1"/>
                </a:solidFill>
              </a:rPr>
              <a:t>Marcadores textuales</a:t>
            </a:r>
            <a:br>
              <a:rPr lang="es-MX" b="1" dirty="0" smtClean="0">
                <a:solidFill>
                  <a:schemeClr val="tx1"/>
                </a:solidFill>
              </a:rPr>
            </a:br>
            <a:endParaRPr lang="es-MX" sz="3100" b="1" i="1" dirty="0">
              <a:solidFill>
                <a:srgbClr val="C00000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44624" y="1979712"/>
            <a:ext cx="674136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Sirven para estructurar el texto y guiar al lector. Se pueden usar para organizar y relacionar fragmentos del texto. Suelen colocarse en las posiciones importantes del texto (inicio de párrafo o frase).</a:t>
            </a:r>
            <a:endParaRPr lang="es-MX" b="1" dirty="0" smtClean="0"/>
          </a:p>
          <a:p>
            <a:pPr algn="ctr"/>
            <a:r>
              <a:rPr lang="es-MX" sz="2800" b="1" dirty="0" smtClean="0"/>
              <a:t>Permiten ordenar las oraciones.</a:t>
            </a:r>
            <a:endParaRPr lang="es-MX" sz="2000" u="sng" dirty="0" smtClean="0"/>
          </a:p>
          <a:p>
            <a:pPr algn="ctr"/>
            <a:r>
              <a:rPr lang="es-MX" sz="2000" b="1" u="sng" dirty="0" smtClean="0">
                <a:solidFill>
                  <a:srgbClr val="0070C0"/>
                </a:solidFill>
              </a:rPr>
              <a:t>ORGANIZADORES: </a:t>
            </a:r>
            <a:endParaRPr lang="es-MX" sz="2000" dirty="0" smtClean="0">
              <a:solidFill>
                <a:srgbClr val="0070C0"/>
              </a:solidFill>
            </a:endParaRPr>
          </a:p>
          <a:p>
            <a:pPr algn="ctr"/>
            <a:r>
              <a:rPr lang="es-MX" sz="2000" dirty="0" smtClean="0"/>
              <a:t>-de apertura: para comenzar, </a:t>
            </a:r>
            <a:r>
              <a:rPr lang="es-MX" sz="2000" dirty="0" err="1" smtClean="0">
                <a:solidFill>
                  <a:srgbClr val="0070C0"/>
                </a:solidFill>
              </a:rPr>
              <a:t>érase</a:t>
            </a:r>
            <a:r>
              <a:rPr lang="es-MX" sz="2000" dirty="0" smtClean="0">
                <a:solidFill>
                  <a:srgbClr val="0070C0"/>
                </a:solidFill>
              </a:rPr>
              <a:t> una vez…</a:t>
            </a:r>
          </a:p>
          <a:p>
            <a:pPr algn="ctr"/>
            <a:r>
              <a:rPr lang="es-MX" sz="2000" dirty="0" smtClean="0"/>
              <a:t>-de orden: </a:t>
            </a:r>
            <a:r>
              <a:rPr lang="es-MX" sz="2000" dirty="0" smtClean="0">
                <a:solidFill>
                  <a:srgbClr val="0070C0"/>
                </a:solidFill>
              </a:rPr>
              <a:t>en primer lugar, en segundo lugar…</a:t>
            </a:r>
          </a:p>
          <a:p>
            <a:pPr algn="ctr"/>
            <a:r>
              <a:rPr lang="es-MX" sz="2000" dirty="0" smtClean="0"/>
              <a:t>-de cierre: </a:t>
            </a:r>
            <a:r>
              <a:rPr lang="es-MX" sz="2000" dirty="0" smtClean="0">
                <a:solidFill>
                  <a:srgbClr val="0070C0"/>
                </a:solidFill>
              </a:rPr>
              <a:t>por último, para terminar, finalmente…</a:t>
            </a:r>
            <a:endParaRPr lang="es-MX" sz="2000" u="sng" dirty="0" smtClean="0">
              <a:solidFill>
                <a:srgbClr val="0070C0"/>
              </a:solidFill>
            </a:endParaRPr>
          </a:p>
          <a:p>
            <a:pPr algn="ctr"/>
            <a:r>
              <a:rPr lang="es-MX" sz="2000" b="1" u="sng" dirty="0" smtClean="0">
                <a:solidFill>
                  <a:srgbClr val="0070C0"/>
                </a:solidFill>
              </a:rPr>
              <a:t>CONECTORES</a:t>
            </a:r>
            <a:r>
              <a:rPr lang="es-MX" sz="2000" u="sng" dirty="0" smtClean="0">
                <a:solidFill>
                  <a:srgbClr val="0070C0"/>
                </a:solidFill>
              </a:rPr>
              <a:t>:</a:t>
            </a:r>
            <a:r>
              <a:rPr lang="es-MX" sz="20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MX" sz="2000" dirty="0" smtClean="0"/>
              <a:t>-espaciales: </a:t>
            </a:r>
            <a:r>
              <a:rPr lang="es-MX" sz="2000" dirty="0" smtClean="0">
                <a:solidFill>
                  <a:srgbClr val="0070C0"/>
                </a:solidFill>
              </a:rPr>
              <a:t>en el interior, abajo…</a:t>
            </a:r>
          </a:p>
          <a:p>
            <a:pPr algn="ctr"/>
            <a:r>
              <a:rPr lang="es-MX" sz="2000" dirty="0" smtClean="0"/>
              <a:t>-temporales: </a:t>
            </a:r>
            <a:r>
              <a:rPr lang="es-MX" sz="2000" dirty="0" smtClean="0">
                <a:solidFill>
                  <a:srgbClr val="0070C0"/>
                </a:solidFill>
              </a:rPr>
              <a:t>de inmediato, después…</a:t>
            </a:r>
          </a:p>
          <a:p>
            <a:pPr algn="ctr"/>
            <a:r>
              <a:rPr lang="es-MX" sz="2000" dirty="0" smtClean="0"/>
              <a:t>-de contraste: </a:t>
            </a:r>
            <a:r>
              <a:rPr lang="es-MX" sz="2000" dirty="0" smtClean="0">
                <a:solidFill>
                  <a:srgbClr val="0070C0"/>
                </a:solidFill>
              </a:rPr>
              <a:t>sin embargo, pero, mientras que…</a:t>
            </a:r>
          </a:p>
          <a:p>
            <a:pPr algn="ctr"/>
            <a:r>
              <a:rPr lang="es-MX" sz="2000" dirty="0" smtClean="0"/>
              <a:t>-de adición</a:t>
            </a:r>
            <a:r>
              <a:rPr lang="es-MX" sz="2000" dirty="0" smtClean="0">
                <a:solidFill>
                  <a:srgbClr val="0070C0"/>
                </a:solidFill>
              </a:rPr>
              <a:t>: además, asimismo, también…</a:t>
            </a:r>
          </a:p>
          <a:p>
            <a:pPr algn="ctr"/>
            <a:r>
              <a:rPr lang="es-MX" sz="2000" dirty="0" smtClean="0"/>
              <a:t>-de causa-efecto:</a:t>
            </a:r>
            <a:r>
              <a:rPr lang="es-MX" sz="2000" dirty="0" smtClean="0">
                <a:solidFill>
                  <a:srgbClr val="FF0000"/>
                </a:solidFill>
              </a:rPr>
              <a:t> </a:t>
            </a:r>
            <a:r>
              <a:rPr lang="es-MX" sz="2000" dirty="0" smtClean="0">
                <a:solidFill>
                  <a:srgbClr val="0070C0"/>
                </a:solidFill>
              </a:rPr>
              <a:t>en consecuencia, por lo tanto…</a:t>
            </a:r>
            <a:endParaRPr lang="es-MX" sz="2000" u="sng" dirty="0" smtClean="0">
              <a:solidFill>
                <a:srgbClr val="0070C0"/>
              </a:solidFill>
            </a:endParaRPr>
          </a:p>
          <a:p>
            <a:pPr algn="ctr"/>
            <a:r>
              <a:rPr lang="es-MX" sz="2000" b="1" u="sng" dirty="0" smtClean="0">
                <a:solidFill>
                  <a:srgbClr val="0070C0"/>
                </a:solidFill>
              </a:rPr>
              <a:t>REFORMULADORES</a:t>
            </a:r>
            <a:r>
              <a:rPr lang="es-MX" sz="2000" u="sng" dirty="0" smtClean="0">
                <a:solidFill>
                  <a:srgbClr val="0070C0"/>
                </a:solidFill>
              </a:rPr>
              <a:t>:</a:t>
            </a:r>
            <a:endParaRPr lang="es-MX" sz="2000" dirty="0" smtClean="0">
              <a:solidFill>
                <a:srgbClr val="0070C0"/>
              </a:solidFill>
            </a:endParaRPr>
          </a:p>
          <a:p>
            <a:pPr algn="ctr"/>
            <a:r>
              <a:rPr lang="es-MX" sz="2000" dirty="0" smtClean="0"/>
              <a:t>EJEMPLOS: o sea, es decir, esto es, mejor dicho, más bien, en cualquier caso, en todo caso, de todos modos, en suma, en conclusión…</a:t>
            </a:r>
            <a:endParaRPr lang="es-MX" sz="2000" i="1" dirty="0" smtClean="0"/>
          </a:p>
          <a:p>
            <a:pPr algn="ctr"/>
            <a:r>
              <a:rPr lang="es-MX" sz="2000" b="1" dirty="0" smtClean="0">
                <a:solidFill>
                  <a:srgbClr val="0070C0"/>
                </a:solidFill>
              </a:rPr>
              <a:t>CONVERSACIONALES:</a:t>
            </a:r>
            <a:endParaRPr lang="es-MX" sz="2000" dirty="0" smtClean="0">
              <a:solidFill>
                <a:srgbClr val="0070C0"/>
              </a:solidFill>
            </a:endParaRPr>
          </a:p>
          <a:p>
            <a:pPr algn="ctr"/>
            <a:r>
              <a:rPr lang="es-MX" sz="2000" dirty="0" smtClean="0"/>
              <a:t>EJEMPLOS: claro, oiga, por lo visto, bien, vale, bueno, vamos, desde luego, mira, mire, oye, eh.</a:t>
            </a:r>
            <a:endParaRPr lang="es-MX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36512"/>
            <a:ext cx="6858000" cy="1872208"/>
          </a:xfrm>
          <a:solidFill>
            <a:srgbClr val="66FF33"/>
          </a:solidFill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/>
            </a:r>
            <a:br>
              <a:rPr lang="es-MX" b="1" dirty="0" smtClean="0">
                <a:solidFill>
                  <a:schemeClr val="tx1"/>
                </a:solidFill>
              </a:rPr>
            </a:br>
            <a:r>
              <a:rPr lang="es-MX" b="1" dirty="0" smtClean="0">
                <a:solidFill>
                  <a:schemeClr val="tx1"/>
                </a:solidFill>
              </a:rPr>
              <a:t>Modos discursivos</a:t>
            </a:r>
            <a:br>
              <a:rPr lang="es-MX" b="1" dirty="0" smtClean="0">
                <a:solidFill>
                  <a:schemeClr val="tx1"/>
                </a:solidFill>
              </a:rPr>
            </a:br>
            <a:endParaRPr lang="es-MX" sz="4000" b="1" i="1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32656" y="2195736"/>
            <a:ext cx="640871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es-MX" sz="2200" b="1" dirty="0" smtClean="0"/>
              <a:t>NARRATIVO.</a:t>
            </a:r>
          </a:p>
          <a:p>
            <a:pPr marL="457200" indent="-457200" algn="ctr">
              <a:buAutoNum type="arabicPeriod"/>
            </a:pPr>
            <a:r>
              <a:rPr lang="es-MX" sz="2200" b="1" dirty="0" smtClean="0"/>
              <a:t>DESCRIPTIVO.</a:t>
            </a:r>
          </a:p>
          <a:p>
            <a:pPr marL="457200" indent="-457200" algn="ctr">
              <a:buAutoNum type="arabicPeriod"/>
            </a:pPr>
            <a:r>
              <a:rPr lang="es-MX" sz="2200" b="1" dirty="0" smtClean="0"/>
              <a:t>ARGUMENTATIVO.</a:t>
            </a:r>
          </a:p>
          <a:p>
            <a:pPr algn="ctr"/>
            <a:endParaRPr lang="es-MX" sz="2400" b="1" dirty="0" smtClean="0"/>
          </a:p>
          <a:p>
            <a:pPr algn="ctr"/>
            <a:r>
              <a:rPr lang="es-MX" sz="2400" b="1" dirty="0" smtClean="0"/>
              <a:t>El MODO NARRATIVO tiene como función testimoniar una experiencia.</a:t>
            </a:r>
          </a:p>
          <a:p>
            <a:pPr algn="ctr"/>
            <a:endParaRPr lang="es-MX" sz="2400" b="1" dirty="0" smtClean="0"/>
          </a:p>
          <a:p>
            <a:pPr algn="ctr"/>
            <a:r>
              <a:rPr lang="es-MX" sz="2400" b="1" dirty="0" smtClean="0"/>
              <a:t>El MODO DESCRIPTIVO se orienta a identificar a los seres, nombrándolos y atribuyéndoles cualidades particulares.</a:t>
            </a:r>
          </a:p>
          <a:p>
            <a:pPr algn="ctr"/>
            <a:endParaRPr lang="es-MX" sz="2400" b="1" dirty="0" smtClean="0"/>
          </a:p>
          <a:p>
            <a:pPr algn="ctr"/>
            <a:r>
              <a:rPr lang="es-MX" sz="2400" b="1" dirty="0" smtClean="0"/>
              <a:t>El MODO ARGUMENTATIVO tiene como finalidad persuadir al interlocutor  y modificar su comportamiento.</a:t>
            </a:r>
          </a:p>
          <a:p>
            <a:pPr algn="ctr"/>
            <a:endParaRPr lang="es-MX" sz="2400" b="1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5496"/>
            <a:ext cx="6858000" cy="144016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s-MX" sz="4400" b="1" dirty="0" smtClean="0">
                <a:solidFill>
                  <a:schemeClr val="tx1"/>
                </a:solidFill>
              </a:rPr>
              <a:t/>
            </a:r>
            <a:br>
              <a:rPr lang="es-MX" sz="4400" b="1" dirty="0" smtClean="0">
                <a:solidFill>
                  <a:schemeClr val="tx1"/>
                </a:solidFill>
              </a:rPr>
            </a:br>
            <a:r>
              <a:rPr lang="es-MX" sz="3100" b="1" i="1" dirty="0" smtClean="0">
                <a:solidFill>
                  <a:schemeClr val="tx1"/>
                </a:solidFill>
              </a:rPr>
              <a:t>Denotación y Connotación</a:t>
            </a:r>
            <a:endParaRPr lang="es-MX" sz="3100" b="1" i="1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2008" y="1475656"/>
            <a:ext cx="65973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 smtClean="0"/>
              <a:t>Denotación</a:t>
            </a:r>
            <a:r>
              <a:rPr lang="es-MX" sz="3600" dirty="0" smtClean="0"/>
              <a:t>:</a:t>
            </a:r>
          </a:p>
          <a:p>
            <a:pPr algn="ctr"/>
            <a:r>
              <a:rPr lang="es-MX" sz="2400" dirty="0" smtClean="0"/>
              <a:t>Es cuando el lenguaje transmite sólo información. EJEMPLO: "La botella tiene agua" . El significado es literal; es decir, la frase no tiene doble sentido. </a:t>
            </a:r>
            <a:br>
              <a:rPr lang="es-MX" sz="2400" dirty="0" smtClean="0"/>
            </a:b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3600" dirty="0" smtClean="0"/>
              <a:t>Connotación:</a:t>
            </a:r>
          </a:p>
          <a:p>
            <a:pPr algn="ctr"/>
            <a:r>
              <a:rPr lang="es-MX" sz="2400" dirty="0" smtClean="0"/>
              <a:t>Es cuando la palabra o frase tiene "doble sentido", o un sentido figurado o de comparación. EJEMPLO: Si decimos que una persona es "un burro" no quiero decir que sea el animal sino que </a:t>
            </a:r>
            <a:r>
              <a:rPr lang="es-MX" sz="2400" b="1" dirty="0" smtClean="0"/>
              <a:t>es ignorante.</a:t>
            </a:r>
            <a:endParaRPr lang="es-MX" dirty="0"/>
          </a:p>
        </p:txBody>
      </p:sp>
      <p:pic>
        <p:nvPicPr>
          <p:cNvPr id="1026" name="Picture 2" descr="http://safe-img03.olx.com.mx/ui/6/47/03/1276210755_99434403_3-BIBLIOTECA-VIRTUAL-45000-DE-LIBROS-EN-PDF-WORD-TXT-Diseno-web-Multimedia-1276210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384" y="6948264"/>
            <a:ext cx="6885384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67544"/>
            <a:ext cx="6858000" cy="1656184"/>
          </a:xfrm>
          <a:solidFill>
            <a:srgbClr val="CCFFFF"/>
          </a:solidFill>
        </p:spPr>
        <p:txBody>
          <a:bodyPr>
            <a:noAutofit/>
          </a:bodyPr>
          <a:lstStyle/>
          <a:p>
            <a:pPr algn="ctr"/>
            <a:r>
              <a:rPr lang="es-MX" sz="3600" b="1" dirty="0" smtClean="0">
                <a:solidFill>
                  <a:schemeClr val="tx1"/>
                </a:solidFill>
              </a:rPr>
              <a:t>Prefijos y Sufijos</a:t>
            </a:r>
            <a:endParaRPr lang="es-MX" sz="3600" b="1" dirty="0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0" y="1547664"/>
            <a:ext cx="6858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400" b="1" dirty="0" smtClean="0"/>
          </a:p>
          <a:p>
            <a:pPr algn="ctr"/>
            <a:endParaRPr lang="es-MX" sz="2400" b="1" dirty="0" smtClean="0"/>
          </a:p>
          <a:p>
            <a:pPr algn="ctr"/>
            <a:r>
              <a:rPr lang="es-MX" sz="2400" b="1" dirty="0" smtClean="0"/>
              <a:t>Los </a:t>
            </a:r>
            <a:r>
              <a:rPr lang="es-MX" sz="2400" b="1" dirty="0" smtClean="0"/>
              <a:t>prefijos  y sufijos son fonemas que ayudan a formar nuevas palabras.</a:t>
            </a:r>
          </a:p>
          <a:p>
            <a:pPr algn="ctr"/>
            <a:endParaRPr lang="es-MX" sz="2400" b="1" dirty="0" smtClean="0"/>
          </a:p>
          <a:p>
            <a:pPr algn="ctr"/>
            <a:r>
              <a:rPr lang="es-MX" sz="2400" b="1" dirty="0" smtClean="0"/>
              <a:t>Dichos términos provienen de otras palabras independientes, o tienen su origen en algún vocablo grecolatino.</a:t>
            </a:r>
          </a:p>
          <a:p>
            <a:pPr algn="ctr"/>
            <a:r>
              <a:rPr lang="es-MX" sz="2400" b="1" dirty="0" smtClean="0"/>
              <a:t/>
            </a:r>
            <a:br>
              <a:rPr lang="es-MX" sz="2400" b="1" dirty="0" smtClean="0"/>
            </a:br>
            <a:r>
              <a:rPr lang="es-MX" sz="2400" b="1" dirty="0" smtClean="0"/>
              <a:t>Ejemplos de palabras con prefijos: </a:t>
            </a:r>
            <a:r>
              <a:rPr lang="es-MX" sz="2400" b="1" i="1" dirty="0" smtClean="0"/>
              <a:t>ant</a:t>
            </a:r>
            <a:r>
              <a:rPr lang="es-MX" sz="2400" b="1" dirty="0" smtClean="0"/>
              <a:t>iexplosivos</a:t>
            </a:r>
            <a:br>
              <a:rPr lang="es-MX" sz="2400" b="1" dirty="0" smtClean="0"/>
            </a:br>
            <a:r>
              <a:rPr lang="es-MX" sz="2400" b="1" i="1" dirty="0" smtClean="0"/>
              <a:t>contra</a:t>
            </a:r>
            <a:r>
              <a:rPr lang="es-MX" sz="2400" b="1" dirty="0" smtClean="0"/>
              <a:t>producente</a:t>
            </a:r>
            <a:br>
              <a:rPr lang="es-MX" sz="2400" b="1" dirty="0" smtClean="0"/>
            </a:br>
            <a:r>
              <a:rPr lang="es-MX" sz="2400" b="1" i="1" dirty="0" err="1" smtClean="0"/>
              <a:t>pro</a:t>
            </a:r>
            <a:r>
              <a:rPr lang="es-MX" sz="2400" b="1" dirty="0" err="1" smtClean="0"/>
              <a:t>activista</a:t>
            </a:r>
            <a:r>
              <a:rPr lang="es-MX" sz="2400" b="1" dirty="0" smtClean="0"/>
              <a:t/>
            </a:r>
            <a:br>
              <a:rPr lang="es-MX" sz="2400" b="1" dirty="0" smtClean="0"/>
            </a:br>
            <a:r>
              <a:rPr lang="es-MX" sz="2400" b="1" dirty="0" smtClean="0"/>
              <a:t/>
            </a:r>
            <a:br>
              <a:rPr lang="es-MX" sz="2400" b="1" dirty="0" smtClean="0"/>
            </a:br>
            <a:r>
              <a:rPr lang="es-MX" sz="2400" b="1" dirty="0" smtClean="0"/>
              <a:t>Ejemplos de palabras con sufijos: arbol</a:t>
            </a:r>
            <a:r>
              <a:rPr lang="es-MX" sz="2400" b="1" i="1" dirty="0" smtClean="0"/>
              <a:t>eda</a:t>
            </a:r>
            <a:r>
              <a:rPr lang="es-MX" sz="2400" b="1" dirty="0" smtClean="0"/>
              <a:t/>
            </a:r>
            <a:br>
              <a:rPr lang="es-MX" sz="2400" b="1" dirty="0" smtClean="0"/>
            </a:br>
            <a:r>
              <a:rPr lang="es-MX" sz="2400" b="1" dirty="0" smtClean="0"/>
              <a:t>flor</a:t>
            </a:r>
            <a:r>
              <a:rPr lang="es-MX" sz="2400" b="1" i="1" dirty="0" smtClean="0"/>
              <a:t>eciente</a:t>
            </a:r>
            <a:r>
              <a:rPr lang="es-MX" sz="2400" b="1" dirty="0" smtClean="0"/>
              <a:t/>
            </a:r>
            <a:br>
              <a:rPr lang="es-MX" sz="2400" b="1" dirty="0" smtClean="0"/>
            </a:br>
            <a:r>
              <a:rPr lang="es-MX" sz="2400" b="1" dirty="0" smtClean="0"/>
              <a:t>am</a:t>
            </a:r>
            <a:r>
              <a:rPr lang="es-MX" sz="2400" b="1" i="1" dirty="0" smtClean="0">
                <a:solidFill>
                  <a:srgbClr val="FF0000"/>
                </a:solidFill>
              </a:rPr>
              <a:t>able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36512"/>
            <a:ext cx="6858000" cy="515888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 descr="105º cumpleaños de Francisco Gabilondo Soler - Cri-Cr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712" y="7108788"/>
            <a:ext cx="5256584" cy="203521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-36512"/>
            <a:ext cx="6858000" cy="1296144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 smtClean="0">
                <a:solidFill>
                  <a:schemeClr val="tx1"/>
                </a:solidFill>
              </a:rPr>
              <a:t/>
            </a:r>
            <a:br>
              <a:rPr lang="es-MX" sz="4000" b="1" dirty="0" smtClean="0">
                <a:solidFill>
                  <a:schemeClr val="tx1"/>
                </a:solidFill>
              </a:rPr>
            </a:br>
            <a:r>
              <a:rPr lang="es-MX" sz="4000" b="1" i="1" dirty="0" smtClean="0">
                <a:solidFill>
                  <a:schemeClr val="tx1"/>
                </a:solidFill>
              </a:rPr>
              <a:t>Prefijos y Sufijos</a:t>
            </a:r>
            <a:endParaRPr lang="es-MX" sz="4000" b="1" i="1" dirty="0">
              <a:solidFill>
                <a:schemeClr val="tx1"/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0" y="1331640"/>
            <a:ext cx="6858000" cy="72008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MX" sz="2500" b="1" dirty="0" smtClean="0">
                <a:solidFill>
                  <a:schemeClr val="tx1"/>
                </a:solidFill>
              </a:rPr>
              <a:t>INDICACIONES PARA EL ALUMNO:</a:t>
            </a:r>
          </a:p>
          <a:p>
            <a:r>
              <a:rPr lang="es-MX" sz="2500" b="1" dirty="0" smtClean="0">
                <a:solidFill>
                  <a:schemeClr val="tx1"/>
                </a:solidFill>
              </a:rPr>
              <a:t>INVESTIGA OTROS PREFIJOS Y SUFIJOS Y REDACTA UN CUENTO APLICÁNDOLOS DENTRO DE LA HISTORIA. SUBRÁYALOS.</a:t>
            </a:r>
          </a:p>
          <a:p>
            <a:pPr algn="just"/>
            <a:endParaRPr lang="es-MX" sz="4400" b="1" dirty="0" smtClean="0">
              <a:solidFill>
                <a:srgbClr val="FF0000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88640" y="2123728"/>
            <a:ext cx="6480720" cy="554461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s-MX" sz="1200" b="1" dirty="0" smtClean="0"/>
              <a:t>__________________________________________________________________________________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s-MX" sz="1200" b="1" dirty="0" smtClean="0"/>
              <a:t>__________________________________________________________________________________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MX" sz="1200" b="1" dirty="0" smtClean="0"/>
              <a:t>__________________________________________________________________________________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MX" sz="1200" b="1" dirty="0" smtClean="0"/>
              <a:t>__________________________________________________________________________________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MX" sz="1200" b="1" dirty="0" smtClean="0"/>
              <a:t>__________________________________________________________________________________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MX" sz="1200" b="1" dirty="0" smtClean="0"/>
              <a:t>__________________________________________________________________________________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MX" sz="1200" b="1" dirty="0" smtClean="0"/>
              <a:t>__________________________________________________________________________________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MX" sz="1200" b="1" dirty="0" smtClean="0"/>
              <a:t>__________________________________________________________________________________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MX" sz="1200" b="1" dirty="0" smtClean="0"/>
              <a:t>__________________________________________________________________________________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MX" sz="1200" b="1" dirty="0" smtClean="0"/>
              <a:t>__________________________________________________________________________________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MX" sz="1200" b="1" dirty="0" smtClean="0"/>
              <a:t>__________________________________________________________________________________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MX" sz="1200" b="1" dirty="0" smtClean="0"/>
              <a:t>__________________________________________________________________________________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MX" sz="1200" b="1" dirty="0" smtClean="0"/>
              <a:t>__________________________________________________________________________________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MX" sz="1200" b="1" dirty="0" smtClean="0"/>
              <a:t>__________________________________________________________________________________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MX" sz="1200" b="1" dirty="0" smtClean="0"/>
              <a:t>__________________________________________________________________________________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MX" sz="1200" b="1" dirty="0" smtClean="0"/>
              <a:t>__________________________________________________________________________________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MX" sz="1200" b="1" dirty="0" smtClean="0"/>
              <a:t>__________________________________________________________________________________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s-MX" sz="1200" b="1" dirty="0" smtClean="0"/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MX" sz="1200" b="1" dirty="0" smtClean="0"/>
              <a:t>NOMBRE: ____________________________________________________________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s-MX" sz="1200" b="1" dirty="0" smtClean="0"/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s-MX" sz="1200" b="1" dirty="0" smtClean="0"/>
          </a:p>
          <a:p>
            <a:pPr algn="ctr">
              <a:buNone/>
            </a:pPr>
            <a:r>
              <a:rPr lang="es-MX" sz="1200" b="1" dirty="0" smtClean="0"/>
              <a:t>____________________________________</a:t>
            </a:r>
          </a:p>
          <a:p>
            <a:pPr algn="ctr">
              <a:buNone/>
            </a:pPr>
            <a:r>
              <a:rPr lang="es-MX" sz="1200" b="1" dirty="0" smtClean="0"/>
              <a:t>FIRMA DEL PADRE O TUTOR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s-MX" sz="1200" b="1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http://4.bp.blogspot.com/_KpB5CryuhN4/S38LksIk0nI/AAAAAAAAAHs/MNiN_u63XhM/s400/matreshkus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1208" y="7622604"/>
            <a:ext cx="3810000" cy="14859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331640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Lectura</a:t>
            </a:r>
            <a:br>
              <a:rPr lang="es-MX" sz="3200" b="1" dirty="0" smtClean="0">
                <a:solidFill>
                  <a:schemeClr val="tx1"/>
                </a:solidFill>
              </a:rPr>
            </a:br>
            <a:r>
              <a:rPr lang="es-MX" sz="3200" b="1" dirty="0" smtClean="0">
                <a:solidFill>
                  <a:schemeClr val="tx1"/>
                </a:solidFill>
              </a:rPr>
              <a:t>y Comprensión lectora</a:t>
            </a:r>
            <a:endParaRPr lang="es-MX" sz="3200" b="1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60648" y="1628373"/>
            <a:ext cx="628193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i="1" dirty="0" smtClean="0">
                <a:solidFill>
                  <a:srgbClr val="FF0000"/>
                </a:solidFill>
              </a:rPr>
              <a:t>Temario</a:t>
            </a:r>
            <a:r>
              <a:rPr lang="es-MX" sz="3600" b="1" i="1" dirty="0" smtClean="0">
                <a:solidFill>
                  <a:srgbClr val="FF0000"/>
                </a:solidFill>
              </a:rPr>
              <a:t>:</a:t>
            </a:r>
            <a:endParaRPr lang="es-MX" sz="3200" b="1" i="1" dirty="0" smtClean="0"/>
          </a:p>
          <a:p>
            <a:pPr marL="457200" indent="-457200" algn="ctr">
              <a:buAutoNum type="arabicPeriod"/>
            </a:pPr>
            <a:r>
              <a:rPr lang="es-MX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Concepto de lectura.</a:t>
            </a:r>
            <a:endParaRPr lang="es-MX" sz="2000" b="1" i="1" dirty="0" smtClean="0">
              <a:solidFill>
                <a:srgbClr val="FF0000"/>
              </a:solidFill>
            </a:endParaRPr>
          </a:p>
          <a:p>
            <a:pPr marL="457200" indent="-457200" algn="ctr">
              <a:buAutoNum type="arabicPeriod"/>
            </a:pPr>
            <a:r>
              <a:rPr lang="es-MX" sz="2000" b="1" i="1" dirty="0" smtClean="0"/>
              <a:t>Tipos de lectura .</a:t>
            </a:r>
            <a:endParaRPr lang="es-MX" sz="2000" b="1" i="1" dirty="0" smtClean="0">
              <a:solidFill>
                <a:srgbClr val="FF0000"/>
              </a:solidFill>
            </a:endParaRPr>
          </a:p>
          <a:p>
            <a:pPr marL="457200" indent="-457200" algn="ctr">
              <a:buAutoNum type="arabicPeriod"/>
            </a:pPr>
            <a:r>
              <a:rPr lang="es-MX" sz="2000" b="1" i="1" dirty="0" smtClean="0"/>
              <a:t>Características de la lectura</a:t>
            </a:r>
          </a:p>
          <a:p>
            <a:pPr marL="457200" indent="-457200" algn="ctr">
              <a:buAutoNum type="arabicPeriod"/>
            </a:pPr>
            <a:r>
              <a:rPr lang="es-MX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Propósito de la lectura.</a:t>
            </a:r>
            <a:endParaRPr lang="es-MX" sz="2000" b="1" i="1" dirty="0" smtClean="0">
              <a:solidFill>
                <a:srgbClr val="FF0000"/>
              </a:solidFill>
            </a:endParaRPr>
          </a:p>
          <a:p>
            <a:pPr marL="457200" indent="-457200" algn="ctr">
              <a:buAutoNum type="arabicPeriod"/>
            </a:pPr>
            <a:r>
              <a:rPr lang="es-MX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Estrategias de lectura.</a:t>
            </a:r>
          </a:p>
          <a:p>
            <a:pPr marL="457200" indent="-457200" algn="ctr">
              <a:buAutoNum type="arabicPeriod"/>
            </a:pPr>
            <a:r>
              <a:rPr lang="es-MX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Fases de la lectura.</a:t>
            </a:r>
          </a:p>
          <a:p>
            <a:pPr marL="457200" indent="-457200" algn="ctr">
              <a:buAutoNum type="arabicPeriod"/>
            </a:pPr>
            <a:r>
              <a:rPr lang="es-MX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Comprensión de la lectura (VER ANEXOS).</a:t>
            </a:r>
          </a:p>
          <a:p>
            <a:pPr marL="457200" indent="-457200" algn="ctr"/>
            <a:r>
              <a:rPr lang="es-MX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8. ¿Cómo dramatizar un texto literario?</a:t>
            </a:r>
            <a:endParaRPr lang="es-MX" sz="40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ctr"/>
            <a:r>
              <a:rPr lang="es-MX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Temas complementarios:</a:t>
            </a:r>
            <a:endParaRPr lang="es-MX" sz="3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ctr">
              <a:buAutoNum type="arabicPeriod"/>
            </a:pPr>
            <a:r>
              <a:rPr lang="es-MX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Concepto de párrafo.</a:t>
            </a:r>
          </a:p>
          <a:p>
            <a:pPr marL="457200" indent="-457200" algn="ctr">
              <a:buAutoNum type="arabicPeriod"/>
            </a:pPr>
            <a:r>
              <a:rPr lang="es-MX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Estructura del párrafo.</a:t>
            </a:r>
          </a:p>
          <a:p>
            <a:pPr marL="457200" indent="-457200" algn="ctr">
              <a:buAutoNum type="arabicPeriod"/>
            </a:pPr>
            <a:r>
              <a:rPr lang="es-MX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Clasificación de los párrafos. </a:t>
            </a:r>
          </a:p>
          <a:p>
            <a:pPr marL="457200" indent="-457200" algn="ctr">
              <a:buAutoNum type="arabicPeriod"/>
            </a:pPr>
            <a:r>
              <a:rPr lang="es-MX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Función del párrafo en un texto.</a:t>
            </a:r>
          </a:p>
          <a:p>
            <a:pPr marL="457200" indent="-457200" algn="ctr">
              <a:buAutoNum type="arabicPeriod"/>
            </a:pPr>
            <a:r>
              <a:rPr lang="es-MX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Mecanismos de coherencia.</a:t>
            </a:r>
          </a:p>
          <a:p>
            <a:pPr marL="457200" indent="-457200" algn="ctr">
              <a:buAutoNum type="arabicPeriod"/>
            </a:pPr>
            <a:r>
              <a:rPr lang="es-MX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Marcadores textuales.</a:t>
            </a:r>
          </a:p>
          <a:p>
            <a:pPr marL="457200" indent="-457200" algn="ctr">
              <a:buAutoNum type="arabicPeriod"/>
            </a:pPr>
            <a:r>
              <a:rPr lang="es-MX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Modos discursivos.</a:t>
            </a:r>
            <a:endParaRPr lang="es-MX" b="1" i="1" dirty="0" smtClean="0">
              <a:solidFill>
                <a:srgbClr val="FF0000"/>
              </a:solidFill>
            </a:endParaRPr>
          </a:p>
          <a:p>
            <a:pPr marL="457200" indent="-457200" algn="ctr">
              <a:buAutoNum type="arabicPeriod"/>
            </a:pPr>
            <a:r>
              <a:rPr lang="es-MX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Denotación y connotación.</a:t>
            </a:r>
          </a:p>
          <a:p>
            <a:pPr marL="457200" indent="-457200" algn="ctr">
              <a:buAutoNum type="arabicPeriod"/>
            </a:pPr>
            <a:r>
              <a:rPr lang="es-MX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Prefijos y sufijos.</a:t>
            </a:r>
            <a:endParaRPr lang="es-MX" b="1" i="1" dirty="0" smtClean="0">
              <a:solidFill>
                <a:srgbClr val="C00000"/>
              </a:solidFill>
            </a:endParaRPr>
          </a:p>
        </p:txBody>
      </p:sp>
      <p:pic>
        <p:nvPicPr>
          <p:cNvPr id="15362" name="Picture 2" descr="http://2.bp.blogspot.com/_6uuBksDlKnY/TUgf7tfSgNI/AAAAAAAAAEg/PCfs68TVOSA/s1600/Lib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88" y="8244408"/>
            <a:ext cx="5642098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-396552"/>
            <a:ext cx="6858000" cy="1728192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/>
            </a:r>
            <a:br>
              <a:rPr lang="es-MX" sz="2800" b="1" dirty="0" smtClean="0">
                <a:solidFill>
                  <a:schemeClr val="tx1"/>
                </a:solidFill>
              </a:rPr>
            </a:br>
            <a:r>
              <a:rPr lang="es-MX" sz="2800" b="1" dirty="0" smtClean="0">
                <a:solidFill>
                  <a:schemeClr val="tx1"/>
                </a:solidFill>
              </a:rPr>
              <a:t>Actividad </a:t>
            </a:r>
            <a:r>
              <a:rPr lang="es-MX" sz="2800" b="1" dirty="0" smtClean="0">
                <a:solidFill>
                  <a:schemeClr val="tx1"/>
                </a:solidFill>
              </a:rPr>
              <a:t>de cierre</a:t>
            </a:r>
            <a:br>
              <a:rPr lang="es-MX" sz="2800" b="1" dirty="0" smtClean="0">
                <a:solidFill>
                  <a:schemeClr val="tx1"/>
                </a:solidFill>
              </a:rPr>
            </a:br>
            <a:r>
              <a:rPr lang="es-MX" sz="2800" b="1" i="1" dirty="0" smtClean="0">
                <a:solidFill>
                  <a:srgbClr val="FF0000"/>
                </a:solidFill>
              </a:rPr>
              <a:t>“</a:t>
            </a:r>
            <a:r>
              <a:rPr lang="es-MX" sz="2800" b="1" i="1" dirty="0" smtClean="0">
                <a:solidFill>
                  <a:schemeClr val="tx1"/>
                </a:solidFill>
              </a:rPr>
              <a:t>Leo, </a:t>
            </a:r>
            <a:r>
              <a:rPr lang="es-MX" sz="2800" b="1" dirty="0" smtClean="0">
                <a:solidFill>
                  <a:schemeClr val="tx1"/>
                </a:solidFill>
              </a:rPr>
              <a:t>me imagino</a:t>
            </a:r>
            <a:r>
              <a:rPr lang="es-MX" sz="2800" b="1" i="1" dirty="0" smtClean="0">
                <a:solidFill>
                  <a:schemeClr val="tx1"/>
                </a:solidFill>
              </a:rPr>
              <a:t>,  me apasiono</a:t>
            </a:r>
            <a:r>
              <a:rPr lang="es-MX" sz="2800" b="1" i="1" dirty="0" smtClean="0">
                <a:solidFill>
                  <a:srgbClr val="FF0000"/>
                </a:solidFill>
              </a:rPr>
              <a:t>”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0" y="1763688"/>
            <a:ext cx="6858000" cy="144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000" b="1" dirty="0" smtClean="0">
                <a:solidFill>
                  <a:schemeClr val="tx1"/>
                </a:solidFill>
              </a:rPr>
              <a:t>1.PRESENTACIÓN</a:t>
            </a:r>
            <a:r>
              <a:rPr lang="es-MX" sz="2000" b="1" dirty="0" smtClean="0">
                <a:solidFill>
                  <a:schemeClr val="tx1"/>
                </a:solidFill>
              </a:rPr>
              <a:t> </a:t>
            </a:r>
            <a:r>
              <a:rPr lang="es-MX" sz="2000" b="1" dirty="0" smtClean="0">
                <a:solidFill>
                  <a:schemeClr val="tx1"/>
                </a:solidFill>
              </a:rPr>
              <a:t>DE </a:t>
            </a:r>
            <a:r>
              <a:rPr lang="es-MX" sz="2000" b="1" dirty="0" smtClean="0">
                <a:solidFill>
                  <a:schemeClr val="tx1"/>
                </a:solidFill>
              </a:rPr>
              <a:t>LA LECTURA DRAMATIZADA.</a:t>
            </a:r>
          </a:p>
          <a:p>
            <a:pPr>
              <a:buNone/>
            </a:pPr>
            <a:r>
              <a:rPr lang="es-MX" sz="2000" b="1" dirty="0" smtClean="0"/>
              <a:t>2</a:t>
            </a:r>
            <a:r>
              <a:rPr lang="es-MX" sz="2000" b="1" dirty="0" smtClean="0"/>
              <a:t>. </a:t>
            </a:r>
            <a:r>
              <a:rPr lang="es-MX" sz="2000" b="1" dirty="0" smtClean="0"/>
              <a:t>REVISIÓN DE PORTAFOLIO.</a:t>
            </a:r>
          </a:p>
        </p:txBody>
      </p:sp>
      <p:pic>
        <p:nvPicPr>
          <p:cNvPr id="49154" name="Picture 2" descr="http://www.romania-insider.com/wp-content/uploads/2010/11/tango-pasi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47864"/>
            <a:ext cx="6885384" cy="57961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5496"/>
            <a:ext cx="6858000" cy="699096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i="1" dirty="0" smtClean="0">
                <a:solidFill>
                  <a:schemeClr val="tx1"/>
                </a:solidFill>
              </a:rPr>
              <a:t>¿Cómo dramatizar un texto?</a:t>
            </a:r>
            <a:endParaRPr lang="es-MX" b="1" i="1" dirty="0">
              <a:solidFill>
                <a:schemeClr val="tx1"/>
              </a:solidFill>
            </a:endParaRPr>
          </a:p>
        </p:txBody>
      </p:sp>
      <p:sp>
        <p:nvSpPr>
          <p:cNvPr id="4" name="Rectangle 24"/>
          <p:cNvSpPr txBox="1">
            <a:spLocks noChangeArrowheads="1"/>
          </p:cNvSpPr>
          <p:nvPr/>
        </p:nvSpPr>
        <p:spPr>
          <a:xfrm>
            <a:off x="342900" y="827583"/>
            <a:ext cx="6172200" cy="1063129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Lectura de auditorio</a:t>
            </a:r>
          </a:p>
        </p:txBody>
      </p:sp>
      <p:sp>
        <p:nvSpPr>
          <p:cNvPr id="5" name="Rectangle 26"/>
          <p:cNvSpPr txBox="1">
            <a:spLocks noChangeArrowheads="1"/>
          </p:cNvSpPr>
          <p:nvPr/>
        </p:nvSpPr>
        <p:spPr>
          <a:xfrm>
            <a:off x="2996952" y="2339752"/>
            <a:ext cx="3518148" cy="6336704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 lectura de auditorio, también llamada lectura en voz alta; generalmente se realiza frente a un auditorio, que debe ser atento, respetuoso y cooperativo.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"Toda lectura en voz alta, requiere de la comprensión de la lectura, de cierta intensidad, claridad, fluidez, pausas y entonación para una mejor comunicación del mensaje entre el lector y el auditorio“.</a:t>
            </a:r>
          </a:p>
        </p:txBody>
      </p:sp>
      <p:pic>
        <p:nvPicPr>
          <p:cNvPr id="6" name="Picture 30" descr="ANd9GcSYo2LDbJHilyqaO0vxxJ5WPq0ujCBas8Mv10H5n6fJ1Lpimt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4716016"/>
            <a:ext cx="28813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32656" y="395536"/>
            <a:ext cx="6172200" cy="1440160"/>
          </a:xfrm>
          <a:solidFill>
            <a:srgbClr val="66FF33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s-ES" b="1" i="1" dirty="0" smtClean="0">
                <a:solidFill>
                  <a:schemeClr val="tx1"/>
                </a:solidFill>
              </a:rPr>
              <a:t>Antes de la lectura:</a:t>
            </a:r>
            <a:br>
              <a:rPr lang="es-ES" b="1" i="1" dirty="0" smtClean="0">
                <a:solidFill>
                  <a:schemeClr val="tx1"/>
                </a:solidFill>
              </a:rPr>
            </a:br>
            <a:endParaRPr lang="es-ES" sz="3600" b="1" i="1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80928" y="1979613"/>
            <a:ext cx="3960440" cy="68408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Conocer el texto antes de leerlo en voz alta.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Contar (leer) es un acto muy intenso.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Nunca leer historias que uno mismo no disfrute.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 la historia no le gusta al lector,</a:t>
            </a:r>
            <a:b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esto se traslucirá fácilmente.</a:t>
            </a:r>
            <a:b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 vez escogido el cuento o historia, </a:t>
            </a:r>
            <a:r>
              <a:rPr kumimoji="0" lang="es-MX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leerlo varias veces en silencio, para retenerlo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sugiere no leer frente al público un texto que no se haya leído antes.</a:t>
            </a:r>
            <a:b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Leer el texto en voz alta un par de veces por lo menos, </a:t>
            </a:r>
            <a:r>
              <a:rPr kumimoji="0" lang="es-MX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dominar el ritmo y encontrar las partes donde se puede jugar con la voz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MX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t3.gstatic.com/images?q=tbn:ANd9GcRNIy32IcgBb_l1scoOlaafFit_DaN-O-_ULjXAqMqSfJoMPlnt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5038303"/>
            <a:ext cx="2743530" cy="371016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37828" y="251520"/>
            <a:ext cx="6172200" cy="1800200"/>
          </a:xfrm>
          <a:solidFill>
            <a:srgbClr val="BD92DE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s-MX" b="1" i="1" dirty="0" smtClean="0"/>
              <a:t>Frente al auditorio</a:t>
            </a:r>
            <a:r>
              <a:rPr lang="es-MX" b="1" i="1" dirty="0" smtClean="0"/>
              <a:t>:</a:t>
            </a:r>
            <a:endParaRPr lang="es-ES" sz="3600" b="1" i="1" dirty="0" smtClean="0">
              <a:solidFill>
                <a:srgbClr val="C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6632" y="4788024"/>
            <a:ext cx="6614592" cy="22322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Fijar un tiempo para leer en voz alta.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Acceder a la lectura mediante una invitación.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Hacer un ritual que marque el cambio de actividad.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Por ejemplo, encender una vela en el centro del círculo o hacer un muñeco que presente el cuento; algo que sea el centro de atención.</a:t>
            </a:r>
            <a:endParaRPr kumimoji="0" lang="es-ES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5538" name="Picture 2" descr="http://madridfree.com/wp-content/uploads/2011/09/lectura+dramatizada+madridfree+eloi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522" y="2051720"/>
            <a:ext cx="3791678" cy="2232248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9987" y="7092280"/>
            <a:ext cx="6641381" cy="20882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Hacer un círculo con la gente.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Hay que comprender que se trata de un momento distinto, en el que pretendemos relacionarnos con las personas de una manera distinta,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 más intimidad y acercamiento.</a:t>
            </a:r>
            <a:endParaRPr kumimoji="0" lang="es-ES" sz="24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6156176"/>
            <a:ext cx="6858000" cy="270053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Generar expectación entre los oyentes</a:t>
            </a: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MX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Una vez creado el suspenso, preséntelo con bombos y platillos.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Tratar de crear un momento especial</a:t>
            </a: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Documents and Settings\Administrador\Mis documentos\Mis imágenes\lectura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67545"/>
            <a:ext cx="6264695" cy="51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Nd9GcRnqwm1mgtebRlO2mCF_-IB7wUIQA-Lsm212Lyj6jHk4bZAkTao8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35497"/>
            <a:ext cx="64087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4355" y="4139952"/>
            <a:ext cx="6577013" cy="496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importante elegir una posición cómoda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funcional para la lectura.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MX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Sentado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MX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crea un ambiente más intimo, pero no es conveniente para grupos grandes.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s-MX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MX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El estar de pie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MX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proporciona más libertad y posibilidad de moverse frente al auditorio, para asegurarse de que todos nos miran</a:t>
            </a:r>
            <a:r>
              <a:rPr kumimoji="0" lang="es-MX" sz="2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 nos escuchan.</a:t>
            </a:r>
            <a:endParaRPr kumimoji="0" lang="es-ES" sz="20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5496"/>
            <a:ext cx="6172200" cy="129614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sz="3600" b="1" i="1" dirty="0" smtClean="0">
                <a:solidFill>
                  <a:srgbClr val="CC0000"/>
                </a:solidFill>
              </a:rPr>
              <a:t/>
            </a:r>
            <a:br>
              <a:rPr lang="es-ES" sz="3600" b="1" i="1" dirty="0" smtClean="0">
                <a:solidFill>
                  <a:srgbClr val="CC0000"/>
                </a:solidFill>
              </a:rPr>
            </a:br>
            <a:r>
              <a:rPr lang="es-ES" sz="3600" b="1" i="1" dirty="0" smtClean="0">
                <a:solidFill>
                  <a:srgbClr val="CC0000"/>
                </a:solidFill>
              </a:rPr>
              <a:t>Pasos </a:t>
            </a:r>
            <a:r>
              <a:rPr lang="es-ES" sz="3600" b="1" i="1" dirty="0" smtClean="0">
                <a:solidFill>
                  <a:srgbClr val="CC0000"/>
                </a:solidFill>
              </a:rPr>
              <a:t>para dramatizar un texto</a:t>
            </a:r>
            <a:br>
              <a:rPr lang="es-ES" sz="3600" b="1" i="1" dirty="0" smtClean="0">
                <a:solidFill>
                  <a:srgbClr val="CC0000"/>
                </a:solidFill>
              </a:rPr>
            </a:br>
            <a:endParaRPr lang="es-ES" sz="3100" b="1" i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6129387"/>
            <a:ext cx="6858000" cy="29791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Seleccionar texto </a:t>
            </a:r>
            <a:r>
              <a:rPr lang="es-ES" sz="2400" dirty="0" smtClean="0"/>
              <a:t> literario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Leerlo varias veces en voz alta.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Grabar  la lectura.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Caracterizar  al personaje principal.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Seleccionar indumentaria.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Ambientar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escenario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Dramatizar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lectura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4" descr="email-mark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305" y="1274288"/>
            <a:ext cx="4319935" cy="430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email-mark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752" y="1402934"/>
            <a:ext cx="4536504" cy="460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-36512"/>
            <a:ext cx="6858000" cy="3960440"/>
          </a:xfrm>
        </p:spPr>
        <p:txBody>
          <a:bodyPr>
            <a:normAutofit/>
          </a:bodyPr>
          <a:lstStyle/>
          <a:p>
            <a:pPr algn="ctr"/>
            <a:r>
              <a:rPr lang="es-MX" sz="4000" b="1" i="1" dirty="0" smtClean="0">
                <a:solidFill>
                  <a:schemeClr val="tx1"/>
                </a:solidFill>
              </a:rPr>
              <a:t>“</a:t>
            </a:r>
            <a:r>
              <a:rPr lang="es-MX" sz="4000" b="1" i="1" dirty="0" smtClean="0">
                <a:solidFill>
                  <a:schemeClr val="tx1"/>
                </a:solidFill>
              </a:rPr>
              <a:t>Me gustas cuando callas</a:t>
            </a:r>
            <a:br>
              <a:rPr lang="es-MX" sz="4000" b="1" i="1" dirty="0" smtClean="0">
                <a:solidFill>
                  <a:schemeClr val="tx1"/>
                </a:solidFill>
              </a:rPr>
            </a:br>
            <a:r>
              <a:rPr lang="es-MX" sz="4000" b="1" i="1" dirty="0" smtClean="0">
                <a:solidFill>
                  <a:schemeClr val="tx1"/>
                </a:solidFill>
              </a:rPr>
              <a:t>porque estás como ausente</a:t>
            </a:r>
            <a:r>
              <a:rPr lang="es-MX" sz="4800" b="1" i="1" dirty="0" smtClean="0">
                <a:solidFill>
                  <a:schemeClr val="tx1"/>
                </a:solidFill>
              </a:rPr>
              <a:t>”</a:t>
            </a:r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2800" b="1" dirty="0" smtClean="0">
                <a:solidFill>
                  <a:schemeClr val="tx1"/>
                </a:solidFill>
              </a:rPr>
              <a:t>Pablo Neruda</a:t>
            </a:r>
            <a:br>
              <a:rPr lang="es-MX" sz="2800" b="1" dirty="0" smtClean="0">
                <a:solidFill>
                  <a:schemeClr val="tx1"/>
                </a:solidFill>
              </a:rPr>
            </a:br>
            <a:r>
              <a:rPr lang="es-MX" sz="2800" b="1" dirty="0" smtClean="0">
                <a:solidFill>
                  <a:schemeClr val="tx1"/>
                </a:solidFill>
              </a:rPr>
              <a:t>Video 22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15" name="Pablo Neruda - Me gustas cuando calla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05190" y="4109387"/>
            <a:ext cx="3047619" cy="228571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Nd9GcR0gZuAkGU_N6iTDS6JmIznaKAfk9XQ2tDTNWHBUmjp7ZBSiLjz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61904"/>
            <a:ext cx="68580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ANd9GcRejLFFgeLeINWBzox1O7wGGi9Te6BzcKbwFrx8IwkgGdC_o-pk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384" y="-36511"/>
            <a:ext cx="6885384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3509" y="611560"/>
            <a:ext cx="6172200" cy="540060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MX" sz="2000" b="1" dirty="0" smtClean="0">
                <a:solidFill>
                  <a:srgbClr val="FF0000"/>
                </a:solidFill>
              </a:rPr>
              <a:t>En este MÓDULO,  aprenderás</a:t>
            </a:r>
            <a:r>
              <a:rPr lang="es-MX" sz="2000" b="1" dirty="0" smtClean="0">
                <a:solidFill>
                  <a:srgbClr val="FFC000"/>
                </a:solidFill>
              </a:rPr>
              <a:t>:</a:t>
            </a:r>
            <a:br>
              <a:rPr lang="es-MX" sz="2000" b="1" dirty="0" smtClean="0">
                <a:solidFill>
                  <a:srgbClr val="FFC000"/>
                </a:solidFill>
              </a:rPr>
            </a:br>
            <a:r>
              <a:rPr lang="es-MX" sz="2000" b="1" dirty="0" smtClean="0">
                <a:solidFill>
                  <a:schemeClr val="tx1"/>
                </a:solidFill>
              </a:rPr>
              <a:t>1. Cuál es el propósito y las características de la lectura.</a:t>
            </a:r>
            <a:br>
              <a:rPr lang="es-MX" sz="2000" b="1" dirty="0" smtClean="0">
                <a:solidFill>
                  <a:schemeClr val="tx1"/>
                </a:solidFill>
              </a:rPr>
            </a:br>
            <a:r>
              <a:rPr lang="es-MX" sz="2000" b="1" dirty="0" smtClean="0">
                <a:solidFill>
                  <a:schemeClr val="tx1"/>
                </a:solidFill>
              </a:rPr>
              <a:t>2. Los principales tipos de lectura.</a:t>
            </a:r>
            <a:br>
              <a:rPr lang="es-MX" sz="2000" b="1" dirty="0" smtClean="0">
                <a:solidFill>
                  <a:schemeClr val="tx1"/>
                </a:solidFill>
              </a:rPr>
            </a:br>
            <a:r>
              <a:rPr lang="es-MX" sz="2000" b="1" dirty="0" smtClean="0">
                <a:solidFill>
                  <a:schemeClr val="tx1"/>
                </a:solidFill>
              </a:rPr>
              <a:t>3. Las estrategias básicas y fases de la </a:t>
            </a:r>
            <a:r>
              <a:rPr lang="es-MX" sz="2000" b="1" dirty="0" smtClean="0">
                <a:solidFill>
                  <a:srgbClr val="FF0000"/>
                </a:solidFill>
              </a:rPr>
              <a:t>lectura.</a:t>
            </a:r>
            <a:r>
              <a:rPr lang="es-MX" sz="2000" b="1" dirty="0" smtClean="0">
                <a:solidFill>
                  <a:schemeClr val="tx1"/>
                </a:solidFill>
              </a:rPr>
              <a:t/>
            </a:r>
            <a:br>
              <a:rPr lang="es-MX" sz="2000" b="1" dirty="0" smtClean="0">
                <a:solidFill>
                  <a:schemeClr val="tx1"/>
                </a:solidFill>
              </a:rPr>
            </a:br>
            <a:r>
              <a:rPr lang="es-MX" sz="2000" b="1" dirty="0" smtClean="0">
                <a:solidFill>
                  <a:schemeClr val="tx1"/>
                </a:solidFill>
              </a:rPr>
              <a:t>¿Como lo aprenderás?</a:t>
            </a:r>
            <a:br>
              <a:rPr lang="es-MX" sz="2000" b="1" dirty="0" smtClean="0">
                <a:solidFill>
                  <a:schemeClr val="tx1"/>
                </a:solidFill>
              </a:rPr>
            </a:br>
            <a:r>
              <a:rPr lang="es-MX" sz="2000" b="1" dirty="0" smtClean="0">
                <a:solidFill>
                  <a:schemeClr val="tx1"/>
                </a:solidFill>
              </a:rPr>
              <a:t>1. Mediante ejercicios de lectura y análisis de textos.</a:t>
            </a:r>
            <a:br>
              <a:rPr lang="es-MX" sz="2000" b="1" dirty="0" smtClean="0">
                <a:solidFill>
                  <a:schemeClr val="tx1"/>
                </a:solidFill>
              </a:rPr>
            </a:br>
            <a:r>
              <a:rPr lang="es-MX" sz="2000" b="1" dirty="0" smtClean="0">
                <a:solidFill>
                  <a:schemeClr val="tx1"/>
                </a:solidFill>
              </a:rPr>
              <a:t>2. Aplicando las estrategias propuestas.</a:t>
            </a:r>
            <a:br>
              <a:rPr lang="es-MX" sz="2000" b="1" dirty="0" smtClean="0">
                <a:solidFill>
                  <a:schemeClr val="tx1"/>
                </a:solidFill>
              </a:rPr>
            </a:br>
            <a:r>
              <a:rPr lang="es-MX" sz="2000" b="1" dirty="0" smtClean="0">
                <a:solidFill>
                  <a:schemeClr val="tx1"/>
                </a:solidFill>
              </a:rPr>
              <a:t>3. Redactando párrafos y textos coherentes.</a:t>
            </a:r>
            <a:br>
              <a:rPr lang="es-MX" sz="2000" b="1" dirty="0" smtClean="0">
                <a:solidFill>
                  <a:schemeClr val="tx1"/>
                </a:solidFill>
              </a:rPr>
            </a:br>
            <a:r>
              <a:rPr lang="es-MX" sz="2000" b="1" dirty="0" smtClean="0">
                <a:solidFill>
                  <a:schemeClr val="tx1"/>
                </a:solidFill>
              </a:rPr>
              <a:t>¿Para qué te será útil?</a:t>
            </a:r>
            <a:br>
              <a:rPr lang="es-MX" sz="2000" b="1" dirty="0" smtClean="0">
                <a:solidFill>
                  <a:schemeClr val="tx1"/>
                </a:solidFill>
              </a:rPr>
            </a:br>
            <a:r>
              <a:rPr lang="es-MX" sz="2000" b="1" dirty="0" smtClean="0">
                <a:solidFill>
                  <a:schemeClr val="tx1"/>
                </a:solidFill>
              </a:rPr>
              <a:t>Para comprender, interpretar, analizar y valorar cualquier texto y lectura, tanto en tu actividad profesional como en tu vida </a:t>
            </a:r>
            <a:r>
              <a:rPr lang="es-MX" sz="2200" b="1" dirty="0" smtClean="0">
                <a:solidFill>
                  <a:srgbClr val="FF0000"/>
                </a:solidFill>
              </a:rPr>
              <a:t>cotidiana.</a:t>
            </a:r>
            <a:endParaRPr lang="es-MX" sz="22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elrincondesisifo.files.wordpress.com/2012/04/lect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58" y="6228184"/>
            <a:ext cx="6499502" cy="266429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35496"/>
            <a:ext cx="6858000" cy="2160240"/>
          </a:xfrm>
          <a:solidFill>
            <a:srgbClr val="00FF99"/>
          </a:solidFill>
        </p:spPr>
        <p:txBody>
          <a:bodyPr>
            <a:normAutofit fontScale="90000"/>
          </a:bodyPr>
          <a:lstStyle/>
          <a:p>
            <a:pPr marL="742950" indent="-742950" algn="ctr"/>
            <a:r>
              <a:rPr lang="es-MX" b="1" dirty="0" smtClean="0">
                <a:solidFill>
                  <a:schemeClr val="tx1"/>
                </a:solidFill>
              </a:rPr>
              <a:t>	</a:t>
            </a:r>
            <a:r>
              <a:rPr lang="es-MX" sz="3200" b="1" dirty="0" smtClean="0">
                <a:solidFill>
                  <a:srgbClr val="FF0000"/>
                </a:solidFill>
              </a:rPr>
              <a:t/>
            </a:r>
            <a:br>
              <a:rPr lang="es-MX" sz="3200" b="1" dirty="0" smtClean="0">
                <a:solidFill>
                  <a:srgbClr val="FF0000"/>
                </a:solidFill>
              </a:rPr>
            </a:br>
            <a:r>
              <a:rPr lang="es-MX" sz="3200" b="1" dirty="0" smtClean="0">
                <a:solidFill>
                  <a:schemeClr val="tx1"/>
                </a:solidFill>
              </a:rPr>
              <a:t>LECTURA Y COMPRENSIÓN LECTORA</a:t>
            </a:r>
            <a:br>
              <a:rPr lang="es-MX" sz="3200" b="1" dirty="0" smtClean="0">
                <a:solidFill>
                  <a:schemeClr val="tx1"/>
                </a:solidFill>
              </a:rPr>
            </a:br>
            <a:r>
              <a:rPr lang="es-MX" sz="3200" b="1" dirty="0" smtClean="0">
                <a:solidFill>
                  <a:schemeClr val="tx1"/>
                </a:solidFill>
              </a:rPr>
              <a:t>EVALUACIÓN</a:t>
            </a:r>
            <a:br>
              <a:rPr lang="es-MX" sz="3200" b="1" dirty="0" smtClean="0">
                <a:solidFill>
                  <a:schemeClr val="tx1"/>
                </a:solidFill>
              </a:rPr>
            </a:br>
            <a:r>
              <a:rPr lang="es-MX" sz="3200" b="1" dirty="0" smtClean="0">
                <a:solidFill>
                  <a:srgbClr val="C00000"/>
                </a:solidFill>
              </a:rPr>
              <a:t/>
            </a:r>
            <a:br>
              <a:rPr lang="es-MX" sz="3200" b="1" dirty="0" smtClean="0">
                <a:solidFill>
                  <a:srgbClr val="C00000"/>
                </a:solidFill>
              </a:rPr>
            </a:br>
            <a:endParaRPr lang="es-MX" sz="2000" b="1" dirty="0">
              <a:solidFill>
                <a:srgbClr val="C00000"/>
              </a:solidFill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0" y="1691680"/>
            <a:ext cx="6858000" cy="4104456"/>
          </a:xfrm>
        </p:spPr>
        <p:txBody>
          <a:bodyPr>
            <a:normAutofit fontScale="85000" lnSpcReduction="10000"/>
          </a:bodyPr>
          <a:lstStyle/>
          <a:p>
            <a:pPr marL="457200" indent="-457200" algn="ctr">
              <a:buAutoNum type="arabicPeriod"/>
            </a:pPr>
            <a:endParaRPr lang="es-MX" sz="2000" b="1" dirty="0" smtClean="0"/>
          </a:p>
          <a:p>
            <a:pPr marL="457200" indent="-457200" algn="ctr">
              <a:buAutoNum type="arabicPeriod"/>
            </a:pPr>
            <a:r>
              <a:rPr lang="es-MX" sz="2000" b="1" dirty="0" smtClean="0"/>
              <a:t>LECTURA </a:t>
            </a:r>
            <a:r>
              <a:rPr lang="es-MX" sz="2000" b="1" dirty="0" smtClean="0"/>
              <a:t>RECREATIVA </a:t>
            </a:r>
            <a:endParaRPr lang="es-MX" sz="2400" b="1" dirty="0" smtClean="0">
              <a:solidFill>
                <a:srgbClr val="002060"/>
              </a:solidFill>
            </a:endParaRPr>
          </a:p>
          <a:p>
            <a:pPr marL="457200" indent="-457200" algn="ctr">
              <a:buNone/>
            </a:pPr>
            <a:r>
              <a:rPr lang="es-MX" sz="2400" b="1" dirty="0" smtClean="0">
                <a:solidFill>
                  <a:srgbClr val="002060"/>
                </a:solidFill>
              </a:rPr>
              <a:t>(Recreacional </a:t>
            </a:r>
            <a:r>
              <a:rPr lang="es-MX" sz="2400" b="1" dirty="0" err="1" smtClean="0">
                <a:solidFill>
                  <a:srgbClr val="002060"/>
                </a:solidFill>
              </a:rPr>
              <a:t>reading</a:t>
            </a:r>
            <a:r>
              <a:rPr lang="es-MX" sz="2400" b="1" dirty="0" smtClean="0">
                <a:solidFill>
                  <a:srgbClr val="002060"/>
                </a:solidFill>
              </a:rPr>
              <a:t>)</a:t>
            </a:r>
          </a:p>
          <a:p>
            <a:pPr algn="ctr">
              <a:buNone/>
            </a:pPr>
            <a:r>
              <a:rPr lang="es-MX" sz="2000" b="1" dirty="0" smtClean="0">
                <a:solidFill>
                  <a:schemeClr val="tx1"/>
                </a:solidFill>
              </a:rPr>
              <a:t>LEERÁS UN TEXTO LITERARIO  y elaborarás un reporte de lectura que contenga: 1). Título, 2). Autor, 3). Tema, 4).</a:t>
            </a:r>
          </a:p>
          <a:p>
            <a:pPr algn="ctr">
              <a:buNone/>
            </a:pPr>
            <a:r>
              <a:rPr lang="es-MX" sz="2000" b="1" dirty="0" smtClean="0">
                <a:solidFill>
                  <a:schemeClr val="tx1"/>
                </a:solidFill>
              </a:rPr>
              <a:t>Personajes principales  y secundarios y 5). Argumento.</a:t>
            </a:r>
          </a:p>
          <a:p>
            <a:pPr algn="ctr">
              <a:buNone/>
            </a:pPr>
            <a:endParaRPr lang="es-MX" sz="2000" dirty="0" smtClean="0"/>
          </a:p>
          <a:p>
            <a:pPr algn="ctr">
              <a:buNone/>
            </a:pPr>
            <a:endParaRPr lang="es-MX" sz="2000" dirty="0" smtClean="0"/>
          </a:p>
          <a:p>
            <a:pPr algn="ctr">
              <a:buNone/>
            </a:pPr>
            <a:r>
              <a:rPr lang="es-MX" sz="1600" b="1" dirty="0" smtClean="0"/>
              <a:t>2. REALIZARÁS UNA LECTURA LITERARIA CARACTERIZADA Y/O DRAMATIZADA O UN MONÓLOGO DE TEMA LIBRE</a:t>
            </a:r>
          </a:p>
          <a:p>
            <a:pPr algn="ctr">
              <a:buNone/>
            </a:pPr>
            <a:r>
              <a:rPr lang="es-MX" sz="1600" b="1" dirty="0" smtClean="0">
                <a:solidFill>
                  <a:srgbClr val="002060"/>
                </a:solidFill>
              </a:rPr>
              <a:t>(VER  “CÓMO DRAMATIZAR UN TEXTO”. </a:t>
            </a:r>
          </a:p>
          <a:p>
            <a:pPr algn="ctr">
              <a:buNone/>
            </a:pPr>
            <a:endParaRPr lang="es-MX" sz="20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es-MX" sz="20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es-MX" sz="1700" b="1" dirty="0" smtClean="0">
                <a:solidFill>
                  <a:schemeClr val="tx1"/>
                </a:solidFill>
              </a:rPr>
              <a:t>3. REALIZARÁS LOS EJERCICIOS CORRESPONDIENTES A LA UNIDAD Y LOS INTEGRARÁS A TU PORTAFOLIO DE EVIDENCIAS. </a:t>
            </a:r>
          </a:p>
        </p:txBody>
      </p:sp>
      <p:pic>
        <p:nvPicPr>
          <p:cNvPr id="2050" name="Picture 2" descr="C:\Documents and Settings\Administrador\Mis documentos\Mis imágenes\lectura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52" y="5868144"/>
            <a:ext cx="482453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512"/>
            <a:ext cx="6172200" cy="9071992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Actividad de apertura</a:t>
            </a:r>
            <a:br>
              <a:rPr lang="es-MX" b="1" dirty="0" smtClean="0">
                <a:solidFill>
                  <a:schemeClr val="tx1"/>
                </a:solidFill>
              </a:rPr>
            </a:br>
            <a:r>
              <a:rPr lang="es-MX" sz="3100" b="1" dirty="0" smtClean="0">
                <a:solidFill>
                  <a:schemeClr val="tx1"/>
                </a:solidFill>
              </a:rPr>
              <a:t>Actividad para el alumno</a:t>
            </a:r>
            <a:br>
              <a:rPr lang="es-MX" sz="3100" b="1" dirty="0" smtClean="0">
                <a:solidFill>
                  <a:schemeClr val="tx1"/>
                </a:solidFill>
              </a:rPr>
            </a:br>
            <a:r>
              <a:rPr lang="es-MX" b="1" dirty="0" smtClean="0">
                <a:solidFill>
                  <a:srgbClr val="FF0000"/>
                </a:solidFill>
              </a:rPr>
              <a:t>Reflexiona:</a:t>
            </a:r>
            <a:br>
              <a:rPr lang="es-MX" b="1" dirty="0" smtClean="0">
                <a:solidFill>
                  <a:srgbClr val="FF0000"/>
                </a:solidFill>
              </a:rPr>
            </a:br>
            <a:r>
              <a:rPr lang="es-MX" b="1" dirty="0" smtClean="0">
                <a:solidFill>
                  <a:schemeClr val="tx1"/>
                </a:solidFill>
              </a:rPr>
              <a:t/>
            </a:r>
            <a:br>
              <a:rPr lang="es-MX" b="1" dirty="0" smtClean="0">
                <a:solidFill>
                  <a:schemeClr val="tx1"/>
                </a:solidFill>
              </a:rPr>
            </a:br>
            <a:r>
              <a:rPr lang="es-MX" b="1" i="1" dirty="0" smtClean="0">
                <a:solidFill>
                  <a:schemeClr val="tx1"/>
                </a:solidFill>
              </a:rPr>
              <a:t>¿Qué es la lectura?</a:t>
            </a:r>
            <a:br>
              <a:rPr lang="es-MX" b="1" i="1" dirty="0" smtClean="0">
                <a:solidFill>
                  <a:schemeClr val="tx1"/>
                </a:solidFill>
              </a:rPr>
            </a:br>
            <a:r>
              <a:rPr lang="es-MX" sz="3100" b="1" i="1" dirty="0" smtClean="0">
                <a:solidFill>
                  <a:schemeClr val="tx1"/>
                </a:solidFill>
              </a:rPr>
              <a:t/>
            </a:r>
            <a:br>
              <a:rPr lang="es-MX" sz="3100" b="1" i="1" dirty="0" smtClean="0">
                <a:solidFill>
                  <a:schemeClr val="tx1"/>
                </a:solidFill>
              </a:rPr>
            </a:br>
            <a:r>
              <a:rPr lang="es-MX" b="1" dirty="0" smtClean="0">
                <a:solidFill>
                  <a:schemeClr val="tx1"/>
                </a:solidFill>
              </a:rPr>
              <a:t/>
            </a:r>
            <a:br>
              <a:rPr lang="es-MX" b="1" dirty="0" smtClean="0">
                <a:solidFill>
                  <a:schemeClr val="tx1"/>
                </a:solidFill>
              </a:rPr>
            </a:br>
            <a:r>
              <a:rPr lang="es-MX" b="1" dirty="0" smtClean="0">
                <a:solidFill>
                  <a:schemeClr val="tx1"/>
                </a:solidFill>
              </a:rPr>
              <a:t/>
            </a:r>
            <a:br>
              <a:rPr lang="es-MX" b="1" dirty="0" smtClean="0">
                <a:solidFill>
                  <a:schemeClr val="tx1"/>
                </a:solidFill>
              </a:rPr>
            </a:br>
            <a:r>
              <a:rPr lang="es-MX" b="1" dirty="0" smtClean="0">
                <a:solidFill>
                  <a:schemeClr val="tx1"/>
                </a:solidFill>
              </a:rPr>
              <a:t/>
            </a:r>
            <a:br>
              <a:rPr lang="es-MX" b="1" dirty="0" smtClean="0">
                <a:solidFill>
                  <a:schemeClr val="tx1"/>
                </a:solidFill>
              </a:rPr>
            </a:br>
            <a:r>
              <a:rPr lang="es-MX" b="1" dirty="0" smtClean="0">
                <a:solidFill>
                  <a:schemeClr val="tx1"/>
                </a:solidFill>
              </a:rPr>
              <a:t/>
            </a:r>
            <a:br>
              <a:rPr lang="es-MX" b="1" dirty="0" smtClean="0">
                <a:solidFill>
                  <a:schemeClr val="tx1"/>
                </a:solidFill>
              </a:rPr>
            </a:br>
            <a:r>
              <a:rPr lang="es-MX" sz="3200" b="1" dirty="0" smtClean="0">
                <a:solidFill>
                  <a:schemeClr val="tx1"/>
                </a:solidFill>
              </a:rPr>
              <a:t>Actividad para el docente</a:t>
            </a:r>
            <a:r>
              <a:rPr lang="es-MX" sz="3600" b="1" dirty="0" smtClean="0">
                <a:solidFill>
                  <a:schemeClr val="tx1"/>
                </a:solidFill>
              </a:rPr>
              <a:t/>
            </a:r>
            <a:br>
              <a:rPr lang="es-MX" sz="3600" b="1" dirty="0" smtClean="0">
                <a:solidFill>
                  <a:schemeClr val="tx1"/>
                </a:solidFill>
              </a:rPr>
            </a:br>
            <a:r>
              <a:rPr lang="es-MX" sz="4400" b="1" i="1" dirty="0" smtClean="0">
                <a:solidFill>
                  <a:srgbClr val="FF0000"/>
                </a:solidFill>
              </a:rPr>
              <a:t>“El contador de cuentos”</a:t>
            </a:r>
            <a:r>
              <a:rPr lang="es-MX" sz="4400" b="1" i="1" dirty="0" smtClean="0">
                <a:solidFill>
                  <a:schemeClr val="accent2"/>
                </a:solidFill>
              </a:rPr>
              <a:t/>
            </a:r>
            <a:br>
              <a:rPr lang="es-MX" sz="4400" b="1" i="1" dirty="0" smtClean="0">
                <a:solidFill>
                  <a:schemeClr val="accent2"/>
                </a:solidFill>
              </a:rPr>
            </a:br>
            <a:r>
              <a:rPr lang="es-MX" sz="3600" b="1" i="1" dirty="0" smtClean="0">
                <a:solidFill>
                  <a:schemeClr val="tx1"/>
                </a:solidFill>
              </a:rPr>
              <a:t>De Carmen Báez</a:t>
            </a:r>
            <a:r>
              <a:rPr lang="es-MX" b="1" i="1" dirty="0" smtClean="0">
                <a:solidFill>
                  <a:schemeClr val="accent2"/>
                </a:solidFill>
              </a:rPr>
              <a:t/>
            </a:r>
            <a:br>
              <a:rPr lang="es-MX" b="1" i="1" dirty="0" smtClean="0">
                <a:solidFill>
                  <a:schemeClr val="accent2"/>
                </a:solidFill>
              </a:rPr>
            </a:br>
            <a:r>
              <a:rPr lang="es-MX" sz="2400" b="1" i="1" dirty="0" smtClean="0">
                <a:solidFill>
                  <a:srgbClr val="FF0000"/>
                </a:solidFill>
              </a:rPr>
              <a:t>(Lectura dramatizada)</a:t>
            </a:r>
            <a:endParaRPr lang="es-MX" sz="2400" b="1" i="1" dirty="0">
              <a:solidFill>
                <a:srgbClr val="FF0000"/>
              </a:solidFill>
            </a:endParaRPr>
          </a:p>
        </p:txBody>
      </p:sp>
      <p:pic>
        <p:nvPicPr>
          <p:cNvPr id="54274" name="Picture 2" descr="http://farm1.static.flickr.com/155/4576994115_c9f14a1e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815" y="3661818"/>
            <a:ext cx="2880321" cy="191829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5496"/>
            <a:ext cx="6858000" cy="2304256"/>
          </a:xfrm>
          <a:solidFill>
            <a:srgbClr val="BD92DE"/>
          </a:solidFill>
        </p:spPr>
        <p:txBody>
          <a:bodyPr>
            <a:normAutofit/>
          </a:bodyPr>
          <a:lstStyle/>
          <a:p>
            <a:pPr algn="ctr"/>
            <a:r>
              <a:rPr lang="es-MX" sz="2800" b="1" i="1" dirty="0" smtClean="0">
                <a:solidFill>
                  <a:schemeClr val="tx1"/>
                </a:solidFill>
              </a:rPr>
              <a:t>Actividades de desarrollo</a:t>
            </a:r>
            <a:br>
              <a:rPr lang="es-MX" sz="2800" b="1" i="1" dirty="0" smtClean="0">
                <a:solidFill>
                  <a:schemeClr val="tx1"/>
                </a:solidFill>
              </a:rPr>
            </a:br>
            <a:r>
              <a:rPr lang="es-MX" sz="2800" b="1" i="1" dirty="0" smtClean="0">
                <a:solidFill>
                  <a:srgbClr val="7030A0"/>
                </a:solidFill>
              </a:rPr>
              <a:t>Tema uno:</a:t>
            </a:r>
            <a:r>
              <a:rPr lang="es-MX" sz="2800" b="1" dirty="0" smtClean="0">
                <a:solidFill>
                  <a:srgbClr val="FF0000"/>
                </a:solidFill>
              </a:rPr>
              <a:t/>
            </a:r>
            <a:br>
              <a:rPr lang="es-MX" sz="2800" b="1" dirty="0" smtClean="0">
                <a:solidFill>
                  <a:srgbClr val="FF0000"/>
                </a:solidFill>
              </a:rPr>
            </a:br>
            <a:r>
              <a:rPr lang="es-MX" sz="2800" b="1" dirty="0" smtClean="0">
                <a:solidFill>
                  <a:schemeClr val="tx1"/>
                </a:solidFill>
              </a:rPr>
              <a:t>La lectura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4624" y="2708498"/>
            <a:ext cx="6713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/>
              <a:t>CONCEPTO</a:t>
            </a:r>
          </a:p>
          <a:p>
            <a:pPr algn="ctr"/>
            <a:r>
              <a:rPr lang="es-MX" sz="2400" b="1" dirty="0" smtClean="0"/>
              <a:t>La </a:t>
            </a:r>
            <a:r>
              <a:rPr lang="es-MX" sz="2400" b="1" u="sng" dirty="0" smtClean="0">
                <a:solidFill>
                  <a:srgbClr val="FF0000"/>
                </a:solidFill>
              </a:rPr>
              <a:t>lectura </a:t>
            </a:r>
            <a:r>
              <a:rPr lang="es-MX" sz="2400" b="1" dirty="0" smtClean="0"/>
              <a:t> es una actividad absolutamente humana, que nos permite interpretar una poesía, un </a:t>
            </a:r>
            <a:r>
              <a:rPr lang="es-MX" sz="2400" b="1" u="sng" dirty="0"/>
              <a:t>cuento</a:t>
            </a:r>
            <a:r>
              <a:rPr lang="es-MX" sz="2400" b="1" dirty="0" smtClean="0"/>
              <a:t>, una novela.</a:t>
            </a:r>
          </a:p>
        </p:txBody>
      </p:sp>
      <p:pic>
        <p:nvPicPr>
          <p:cNvPr id="3074" name="Picture 2" descr="C:\Documents and Settings\Administrador\Mis documentos\Mis imágenes\lectur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9" y="4716016"/>
            <a:ext cx="44644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36512"/>
            <a:ext cx="6858000" cy="843112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 smtClean="0">
                <a:solidFill>
                  <a:schemeClr val="tx1"/>
                </a:solidFill>
              </a:rPr>
              <a:t>Ejercicio UNO</a:t>
            </a:r>
            <a:endParaRPr lang="es-MX" sz="40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8640" y="827584"/>
            <a:ext cx="6480720" cy="554461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s-MX" sz="8000" b="1" i="1" dirty="0" smtClean="0"/>
              <a:t>CUESTINARIO PARA EL ALUMNO</a:t>
            </a:r>
          </a:p>
          <a:p>
            <a:pPr algn="just"/>
            <a:endParaRPr lang="es-MX" sz="4800" b="1" dirty="0" smtClean="0"/>
          </a:p>
          <a:p>
            <a:pPr algn="just"/>
            <a:endParaRPr lang="es-MX" sz="4800" b="1" dirty="0" smtClean="0"/>
          </a:p>
          <a:p>
            <a:pPr algn="just"/>
            <a:r>
              <a:rPr lang="es-MX" sz="4800" b="1" dirty="0" smtClean="0"/>
              <a:t>1. DESCRIBE TU CONCEPTO DE LECTURA: </a:t>
            </a:r>
          </a:p>
          <a:p>
            <a:pPr algn="just"/>
            <a:r>
              <a:rPr lang="es-MX" sz="4800" b="1" dirty="0" smtClean="0"/>
              <a:t>_______________________________________________________________________________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______________________________________________________________________________________________________________________________________________________________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__________________________________________________________________________.</a:t>
            </a:r>
          </a:p>
          <a:p>
            <a:pPr algn="just"/>
            <a:endParaRPr lang="es-MX" sz="4800" b="1" dirty="0" smtClean="0"/>
          </a:p>
          <a:p>
            <a:pPr algn="just"/>
            <a:r>
              <a:rPr lang="es-MX" sz="4800" b="1" dirty="0" smtClean="0"/>
              <a:t>2. ¿QUÉ TIPOS DE TEXTOS CONOCES? __________________________________________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__________________________________________________________________________.</a:t>
            </a:r>
          </a:p>
          <a:p>
            <a:pPr algn="just"/>
            <a:endParaRPr lang="es-MX" sz="4800" b="1" dirty="0" smtClean="0"/>
          </a:p>
          <a:p>
            <a:pPr algn="just"/>
            <a:r>
              <a:rPr lang="es-MX" sz="4800" b="1" dirty="0" smtClean="0"/>
              <a:t>3.  DA 3 EJEMPLOS DE TEXTOS LITERARIOS: 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_________________________________________________________________________________________________________________________________________________________-</a:t>
            </a:r>
          </a:p>
          <a:p>
            <a:pPr algn="just"/>
            <a:endParaRPr lang="es-MX" sz="4800" b="1" dirty="0" smtClean="0"/>
          </a:p>
          <a:p>
            <a:pPr algn="just"/>
            <a:r>
              <a:rPr lang="es-MX" sz="4800" b="1" dirty="0" smtClean="0"/>
              <a:t>4. ANOTA  5 ESCRITORES MEXICANOS Y 5  EXTRANJEROS: 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___________________________________________________________________________.</a:t>
            </a:r>
          </a:p>
          <a:p>
            <a:pPr algn="just"/>
            <a:endParaRPr lang="es-MX" sz="4800" b="1" dirty="0" smtClean="0"/>
          </a:p>
          <a:p>
            <a:pPr algn="just"/>
            <a:r>
              <a:rPr lang="es-MX" sz="4800" b="1" dirty="0" smtClean="0"/>
              <a:t>5.  ¿QUÉ TEXTO LITERARIO  LEISTE O ESTAS LEYENDO?_________________________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___________________________________________________________________________.</a:t>
            </a:r>
          </a:p>
          <a:p>
            <a:pPr algn="just"/>
            <a:endParaRPr lang="es-MX" sz="4800" b="1" dirty="0" smtClean="0"/>
          </a:p>
          <a:p>
            <a:pPr algn="just"/>
            <a:r>
              <a:rPr lang="es-MX" sz="4800" b="1" dirty="0" smtClean="0"/>
              <a:t>6. ¿QUÉ ENTIENDES POR COMPRENSIÓN LECTORA?____________________________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______________________________________________________________________________________________________________________________________________________________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____________________________________________________________________________-</a:t>
            </a:r>
          </a:p>
          <a:p>
            <a:pPr algn="just"/>
            <a:endParaRPr lang="es-MX" sz="4800" b="1" dirty="0" smtClean="0"/>
          </a:p>
          <a:p>
            <a:pPr algn="just"/>
            <a:r>
              <a:rPr lang="es-MX" sz="4800" b="1" dirty="0" smtClean="0"/>
              <a:t>7- ¿QUÉ AUTOR O TEXTO LITERARIO TE GUSTARÍA LEER? _______________________</a:t>
            </a:r>
          </a:p>
          <a:p>
            <a:pPr algn="just"/>
            <a:r>
              <a:rPr lang="es-MX" sz="4800" b="1" dirty="0" smtClean="0"/>
              <a:t>_____________________________________________________________________________.</a:t>
            </a:r>
          </a:p>
          <a:p>
            <a:pPr algn="just"/>
            <a:endParaRPr lang="es-MX" sz="4800" b="1" dirty="0" smtClean="0"/>
          </a:p>
          <a:p>
            <a:pPr algn="just"/>
            <a:endParaRPr lang="es-MX" sz="4800" b="1" dirty="0" smtClean="0"/>
          </a:p>
          <a:p>
            <a:pPr algn="ctr"/>
            <a:r>
              <a:rPr lang="es-MX" sz="4800" b="1" dirty="0" smtClean="0"/>
              <a:t>NOMBRE: ___________________________________________________________.</a:t>
            </a:r>
          </a:p>
          <a:p>
            <a:pPr algn="ctr"/>
            <a:endParaRPr lang="es-MX" sz="4800" b="1" dirty="0" smtClean="0"/>
          </a:p>
          <a:p>
            <a:pPr algn="ctr">
              <a:buNone/>
            </a:pPr>
            <a:endParaRPr lang="es-MX" sz="4800" b="1" dirty="0" smtClean="0"/>
          </a:p>
          <a:p>
            <a:pPr algn="ctr">
              <a:buNone/>
            </a:pPr>
            <a:endParaRPr lang="es-MX" sz="4800" b="1" dirty="0" smtClean="0"/>
          </a:p>
          <a:p>
            <a:pPr algn="ctr">
              <a:buNone/>
            </a:pPr>
            <a:r>
              <a:rPr lang="es-MX" sz="4800" b="1" dirty="0" smtClean="0"/>
              <a:t>____________________________________</a:t>
            </a:r>
          </a:p>
          <a:p>
            <a:pPr algn="ctr">
              <a:buNone/>
            </a:pPr>
            <a:r>
              <a:rPr lang="es-MX" sz="4800" b="1" dirty="0" smtClean="0"/>
              <a:t>FIRMA DEL PADRE O TUTOR</a:t>
            </a:r>
          </a:p>
        </p:txBody>
      </p:sp>
      <p:pic>
        <p:nvPicPr>
          <p:cNvPr id="1026" name="Picture 2" descr="http://www.rodelu.net/montoya/montoy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4944" y="8194176"/>
            <a:ext cx="936104" cy="9143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2656" y="611560"/>
            <a:ext cx="6172200" cy="136815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s-MX" sz="4000" b="1" dirty="0" smtClean="0">
                <a:solidFill>
                  <a:schemeClr val="tx1"/>
                </a:solidFill>
              </a:rPr>
              <a:t>Tipos </a:t>
            </a:r>
            <a:r>
              <a:rPr lang="es-MX" sz="4000" b="1" dirty="0" smtClean="0">
                <a:solidFill>
                  <a:schemeClr val="tx1"/>
                </a:solidFill>
              </a:rPr>
              <a:t>de lectura</a:t>
            </a:r>
            <a:endParaRPr lang="es-MX" sz="4000" b="1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60648" y="2210252"/>
            <a:ext cx="6597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/>
              <a:t>1</a:t>
            </a:r>
            <a:r>
              <a:rPr lang="es-MX" sz="2000" b="1" dirty="0" smtClean="0"/>
              <a:t>. Lectura recreativa.</a:t>
            </a:r>
          </a:p>
          <a:p>
            <a:r>
              <a:rPr lang="es-MX" sz="2000" b="1" dirty="0" smtClean="0"/>
              <a:t>2. Lectura informativa.</a:t>
            </a:r>
          </a:p>
          <a:p>
            <a:r>
              <a:rPr lang="es-MX" sz="2000" b="1" dirty="0" smtClean="0"/>
              <a:t>3. Lectura de estudio e investigación.</a:t>
            </a:r>
          </a:p>
          <a:p>
            <a:r>
              <a:rPr lang="es-MX" sz="2000" b="1" dirty="0" smtClean="0"/>
              <a:t>4. Lectura de  apreciación estético-literaria.</a:t>
            </a:r>
            <a:endParaRPr lang="es-MX" sz="2000" b="1" dirty="0"/>
          </a:p>
        </p:txBody>
      </p:sp>
      <p:pic>
        <p:nvPicPr>
          <p:cNvPr id="19460" name="Picture 4" descr="http://3.bp.blogspot.com/-LC5I-dqQOgs/TbwbimlwGLI/AAAAAAAAAAc/jecsJcWCneg/s1600/childrea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225" y="4052381"/>
            <a:ext cx="4642011" cy="368797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2343</TotalTime>
  <Words>1692</Words>
  <Application>Microsoft Office PowerPoint</Application>
  <PresentationFormat>Presentación en pantalla (4:3)</PresentationFormat>
  <Paragraphs>333</Paragraphs>
  <Slides>38</Slides>
  <Notes>6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Boticario</vt:lpstr>
      <vt:lpstr>UNIDAD DOS La lectura (Comprensión lectora) </vt:lpstr>
      <vt:lpstr>Actividad integradora de Sensibilización artística 1 “El trabajo en equipo Video 1 </vt:lpstr>
      <vt:lpstr>Lectura y Comprensión lectora</vt:lpstr>
      <vt:lpstr>En este MÓDULO,  aprenderás: 1. Cuál es el propósito y las características de la lectura. 2. Los principales tipos de lectura. 3. Las estrategias básicas y fases de la lectura. ¿Como lo aprenderás? 1. Mediante ejercicios de lectura y análisis de textos. 2. Aplicando las estrategias propuestas. 3. Redactando párrafos y textos coherentes. ¿Para qué te será útil? Para comprender, interpretar, analizar y valorar cualquier texto y lectura, tanto en tu actividad profesional como en tu vida cotidiana.</vt:lpstr>
      <vt:lpstr>  LECTURA Y COMPRENSIÓN LECTORA EVALUACIÓN  </vt:lpstr>
      <vt:lpstr>Actividad de apertura Actividad para el alumno Reflexiona:  ¿Qué es la lectura?      Actividad para el docente “El contador de cuentos” De Carmen Báez (Lectura dramatizada)</vt:lpstr>
      <vt:lpstr>Actividades de desarrollo Tema uno: La lectura</vt:lpstr>
      <vt:lpstr>Ejercicio UNO</vt:lpstr>
      <vt:lpstr>Tipos de lectura</vt:lpstr>
      <vt:lpstr>  Tema tres: Características de la lectura </vt:lpstr>
      <vt:lpstr> “¿Qué pasó con la lectura” Video 4</vt:lpstr>
      <vt:lpstr> Tema cuatro: Propósitos de la lectura</vt:lpstr>
      <vt:lpstr>“El libro” Video 5</vt:lpstr>
      <vt:lpstr>Tema cinco: Habilidades de lectura</vt:lpstr>
      <vt:lpstr>      Tema seis: Fases de la lectura   1ª. Fase-LECTURA EXPLORATIVA- Valorar el texto.  2a. Fase – LECTURA GLOBAL– Comprender y resumir el texto.  3ª. Fase – LECTURA ANALITICA – Analizar y resumir un texto.  4ª. Fase – LECTURA CRÍTICA– Interpretar y aplicar lo leído.</vt:lpstr>
      <vt:lpstr>Tema siete: Comprensión lectora </vt:lpstr>
      <vt:lpstr>Comprensión lectora </vt:lpstr>
      <vt:lpstr>Ejercicio DOS COMPRENSIÓN LECTORA</vt:lpstr>
      <vt:lpstr>El párrafo (Concepto)</vt:lpstr>
      <vt:lpstr> Estructura del párrafo </vt:lpstr>
      <vt:lpstr>  Clasificación del párrafo</vt:lpstr>
      <vt:lpstr> Función de los párrafos en un texto</vt:lpstr>
      <vt:lpstr>COMPRENSIÓN LECTORA</vt:lpstr>
      <vt:lpstr>Mecanismos de coherencia</vt:lpstr>
      <vt:lpstr> Marcadores textuales </vt:lpstr>
      <vt:lpstr> Modos discursivos </vt:lpstr>
      <vt:lpstr> Denotación y Connotación</vt:lpstr>
      <vt:lpstr>Prefijos y Sufijos</vt:lpstr>
      <vt:lpstr> Prefijos y Sufijos</vt:lpstr>
      <vt:lpstr> Actividad de cierre “Leo, me imagino,  me apasiono”</vt:lpstr>
      <vt:lpstr>¿Cómo dramatizar un texto?</vt:lpstr>
      <vt:lpstr>Antes de la lectura: </vt:lpstr>
      <vt:lpstr>Frente al auditorio:</vt:lpstr>
      <vt:lpstr>Presentación de PowerPoint</vt:lpstr>
      <vt:lpstr>Presentación de PowerPoint</vt:lpstr>
      <vt:lpstr> Pasos para dramatizar un texto </vt:lpstr>
      <vt:lpstr>“Me gustas cuando callas porque estás como ausente” Pablo Neruda Video 22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DOS La lectura</dc:title>
  <dc:creator>SNOWBREEZER</dc:creator>
  <cp:lastModifiedBy>Lanix</cp:lastModifiedBy>
  <cp:revision>252</cp:revision>
  <dcterms:created xsi:type="dcterms:W3CDTF">2012-09-09T11:42:00Z</dcterms:created>
  <dcterms:modified xsi:type="dcterms:W3CDTF">2013-06-19T01:02:29Z</dcterms:modified>
</cp:coreProperties>
</file>